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8" r:id="rId3"/>
    <p:sldMasterId id="2147483695" r:id="rId4"/>
  </p:sldMasterIdLst>
  <p:notesMasterIdLst>
    <p:notesMasterId r:id="rId41"/>
  </p:notesMasterIdLst>
  <p:sldIdLst>
    <p:sldId id="273" r:id="rId5"/>
    <p:sldId id="274" r:id="rId6"/>
    <p:sldId id="272" r:id="rId7"/>
    <p:sldId id="354" r:id="rId8"/>
    <p:sldId id="355" r:id="rId9"/>
    <p:sldId id="356" r:id="rId10"/>
    <p:sldId id="357" r:id="rId11"/>
    <p:sldId id="344" r:id="rId12"/>
    <p:sldId id="347" r:id="rId13"/>
    <p:sldId id="346" r:id="rId14"/>
    <p:sldId id="358" r:id="rId15"/>
    <p:sldId id="348" r:id="rId16"/>
    <p:sldId id="349" r:id="rId17"/>
    <p:sldId id="339" r:id="rId18"/>
    <p:sldId id="359" r:id="rId19"/>
    <p:sldId id="303" r:id="rId20"/>
    <p:sldId id="302" r:id="rId21"/>
    <p:sldId id="360" r:id="rId22"/>
    <p:sldId id="331" r:id="rId23"/>
    <p:sldId id="305" r:id="rId24"/>
    <p:sldId id="315" r:id="rId25"/>
    <p:sldId id="324" r:id="rId26"/>
    <p:sldId id="306" r:id="rId27"/>
    <p:sldId id="307" r:id="rId28"/>
    <p:sldId id="332" r:id="rId29"/>
    <p:sldId id="308" r:id="rId30"/>
    <p:sldId id="314" r:id="rId31"/>
    <p:sldId id="31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</p:sldIdLst>
  <p:sldSz cx="9144000" cy="6858000" type="screen4x3"/>
  <p:notesSz cx="68580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FF0000"/>
    <a:srgbClr val="FF7C80"/>
    <a:srgbClr val="FF5050"/>
    <a:srgbClr val="FF33CC"/>
    <a:srgbClr val="0000FF"/>
    <a:srgbClr val="CC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4" autoAdjust="0"/>
    <p:restoredTop sz="90271" autoAdjust="0"/>
  </p:normalViewPr>
  <p:slideViewPr>
    <p:cSldViewPr>
      <p:cViewPr varScale="1">
        <p:scale>
          <a:sx n="96" d="100"/>
          <a:sy n="96" d="100"/>
        </p:scale>
        <p:origin x="24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0"/>
    </p:cViewPr>
  </p:sorterViewPr>
  <p:notesViewPr>
    <p:cSldViewPr>
      <p:cViewPr varScale="1">
        <p:scale>
          <a:sx n="81" d="100"/>
          <a:sy n="81" d="100"/>
        </p:scale>
        <p:origin x="-31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1B76-4CF2-4B9A-8700-FC4E81C5293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A47E6-1FE6-4E55-84D0-2BFAA755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8EAEA-629C-4919-8EFC-029E99DDDF09}" type="slidenum">
              <a:rPr lang="en-CA" smtClean="0">
                <a:latin typeface="Arial" charset="0"/>
                <a:ea typeface="MS PGothic" pitchFamily="34" charset="-128"/>
              </a:rPr>
              <a:pPr/>
              <a:t>1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729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14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16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17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1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E99F9-E4D3-4B1A-AFB0-C5AC204F648B}" type="slidenum">
              <a:rPr lang="en-CA" smtClean="0">
                <a:latin typeface="Arial" charset="0"/>
                <a:ea typeface="MS PGothic" pitchFamily="34" charset="-128"/>
              </a:rPr>
              <a:pPr/>
              <a:t>19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20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3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21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0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22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71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23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24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29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25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5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6652D-03FE-42FE-A2F0-F2C140D2845C}" type="slidenum">
              <a:rPr lang="en-CA" smtClean="0">
                <a:latin typeface="Arial" charset="0"/>
                <a:ea typeface="MS PGothic" pitchFamily="34" charset="-128"/>
              </a:rPr>
              <a:pPr/>
              <a:t>2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05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26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5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27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88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FE9A6-0F5B-44C4-939D-C79B64632BBF}" type="slidenum">
              <a:rPr lang="en-CA" smtClean="0">
                <a:latin typeface="Arial" charset="0"/>
                <a:ea typeface="MS PGothic" pitchFamily="34" charset="-128"/>
              </a:rPr>
              <a:pPr/>
              <a:t>28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28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pitchFamily="34" charset="0"/>
              </a:rPr>
              <a:t>Click Validate to generate the Errors and Warnings</a:t>
            </a:r>
          </a:p>
          <a:p>
            <a:r>
              <a:rPr lang="en-AU" altLang="en-US" smtClean="0">
                <a:latin typeface="Arial" pitchFamily="34" charset="0"/>
              </a:rPr>
              <a:t>You will be warned that this action can take some time to complete. Click OK to proceed with the Validation.</a:t>
            </a:r>
          </a:p>
          <a:p>
            <a:endParaRPr lang="en-AU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24E3F40-4E5B-46AD-840F-1860ADCF4EA6}" type="slidenum">
              <a:rPr lang="en-CA" altLang="en-US" b="0" smtClean="0">
                <a:solidFill>
                  <a:srgbClr val="000000"/>
                </a:solidFill>
              </a:rPr>
              <a:pPr/>
              <a:t>29</a:t>
            </a:fld>
            <a:endParaRPr lang="en-CA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1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pitchFamily="34" charset="0"/>
              </a:rPr>
              <a:t>If there are errors in the Proposal-Based Report you will be able to view them using this tab. You will be able to Print an Errors and Warning Report or view the errors in a hierarchal structure.</a:t>
            </a:r>
          </a:p>
          <a:p>
            <a:endParaRPr lang="en-AU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3003AF5-9F1F-4A8D-BED1-C269BB8CD2E5}" type="slidenum">
              <a:rPr lang="en-CA" altLang="en-US" b="0" smtClean="0">
                <a:solidFill>
                  <a:srgbClr val="000000"/>
                </a:solidFill>
              </a:rPr>
              <a:pPr/>
              <a:t>30</a:t>
            </a:fld>
            <a:endParaRPr lang="en-CA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85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lvl="3" indent="-228600"/>
            <a:endParaRPr lang="en-US" altLang="en-US" smtClean="0">
              <a:latin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4538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4588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3375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0575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7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49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1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93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0011409-0DE7-40FC-A029-6B5335E9CE2F}" type="slidenum">
              <a:rPr lang="en-CA" altLang="en-US" b="0" smtClean="0">
                <a:solidFill>
                  <a:srgbClr val="000000"/>
                </a:solidFill>
              </a:rPr>
              <a:pPr/>
              <a:t>31</a:t>
            </a:fld>
            <a:endParaRPr lang="en-CA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63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lvl="3" indent="-228600"/>
            <a:endParaRPr lang="en-US" altLang="en-US" smtClean="0">
              <a:latin typeface="Arial" pitchFamily="34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4538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4588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3375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0575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7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49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1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93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4BCA086-4436-4223-8032-AC01ECEB5EB7}" type="slidenum">
              <a:rPr lang="en-CA" altLang="en-US" b="0" smtClean="0">
                <a:solidFill>
                  <a:srgbClr val="000000"/>
                </a:solidFill>
              </a:rPr>
              <a:pPr/>
              <a:t>32</a:t>
            </a:fld>
            <a:endParaRPr lang="en-CA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66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lvl="3" indent="-228600"/>
            <a:endParaRPr lang="en-US" altLang="en-US" smtClean="0">
              <a:latin typeface="Arial" pitchFamily="34" charset="0"/>
            </a:endParaRP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4538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4588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3375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0575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7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49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1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93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92ED0F1-0635-4D7B-98DB-CA35C759A855}" type="slidenum">
              <a:rPr lang="en-CA" altLang="en-US" b="0" smtClean="0"/>
              <a:pPr/>
              <a:t>33</a:t>
            </a:fld>
            <a:endParaRPr lang="en-CA" altLang="en-US" b="0" smtClean="0"/>
          </a:p>
        </p:txBody>
      </p:sp>
    </p:spTree>
    <p:extLst>
      <p:ext uri="{BB962C8B-B14F-4D97-AF65-F5344CB8AC3E}">
        <p14:creationId xmlns:p14="http://schemas.microsoft.com/office/powerpoint/2010/main" val="50708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9AC88F9-CD14-483D-B377-BA7A0A83AA7A}" type="slidenum">
              <a:rPr lang="en-CA" altLang="en-US" b="0" smtClean="0">
                <a:solidFill>
                  <a:srgbClr val="000000"/>
                </a:solidFill>
              </a:rPr>
              <a:pPr/>
              <a:t>34</a:t>
            </a:fld>
            <a:endParaRPr lang="en-CA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22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F143C9A-1B80-40F5-B99C-45A60F9116BB}" type="slidenum">
              <a:rPr lang="en-CA" altLang="en-US" b="0" smtClean="0">
                <a:solidFill>
                  <a:srgbClr val="000000"/>
                </a:solidFill>
              </a:rPr>
              <a:pPr/>
              <a:t>35</a:t>
            </a:fld>
            <a:endParaRPr lang="en-CA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A1C79-24BE-40C1-A1F1-7624932483C0}" type="slidenum">
              <a:rPr lang="en-CA" smtClean="0">
                <a:latin typeface="Arial" charset="0"/>
                <a:ea typeface="MS PGothic" pitchFamily="34" charset="-128"/>
              </a:rPr>
              <a:pPr/>
              <a:t>3</a:t>
            </a:fld>
            <a:endParaRPr lang="en-CA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2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3"/>
            <a:endParaRPr lang="en-CA" altLang="en-US" smtClean="0">
              <a:latin typeface="Arial" pitchFamily="34" charset="0"/>
            </a:endParaRPr>
          </a:p>
          <a:p>
            <a:pPr marL="0" lvl="3"/>
            <a:endParaRPr lang="en-CA" altLang="en-US" smtClean="0">
              <a:latin typeface="Arial" pitchFamily="34" charset="0"/>
            </a:endParaRPr>
          </a:p>
          <a:p>
            <a:pPr marL="0" lvl="3"/>
            <a:endParaRPr lang="en-US" altLang="en-US" smtClean="0">
              <a:latin typeface="Arial" pitchFamily="34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4538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4588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3375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0575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7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49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1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9375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AEF6BAD-A68A-4735-8410-A84AE4A5FC60}" type="slidenum">
              <a:rPr lang="en-CA" altLang="en-US" b="0" smtClean="0"/>
              <a:pPr/>
              <a:t>36</a:t>
            </a:fld>
            <a:endParaRPr lang="en-CA" altLang="en-US" b="0" smtClean="0"/>
          </a:p>
        </p:txBody>
      </p:sp>
    </p:spTree>
    <p:extLst>
      <p:ext uri="{BB962C8B-B14F-4D97-AF65-F5344CB8AC3E}">
        <p14:creationId xmlns:p14="http://schemas.microsoft.com/office/powerpoint/2010/main" val="101875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47E6-1FE6-4E55-84D0-2BFAA755A0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4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47E6-1FE6-4E55-84D0-2BFAA755A03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4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D1A1249-0BCF-422A-AABB-4D53238F5C45}" type="slidenum">
              <a:rPr lang="en-US" altLang="en-US" b="0" smtClean="0"/>
              <a:pPr/>
              <a:t>6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99489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latin typeface="+mn-lt"/>
              <a:ea typeface="+mn-ea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9876704-3643-4F46-841C-BBF27844023E}" type="slidenum">
              <a:rPr lang="en-US" altLang="en-US" b="0" smtClean="0">
                <a:solidFill>
                  <a:prstClr val="black"/>
                </a:solidFill>
              </a:rPr>
              <a:pPr/>
              <a:t>7</a:t>
            </a:fld>
            <a:endParaRPr lang="en-US" altLang="en-US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4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Note: Any of the splits that we  already do, talk to Production Support and they will perform the splits.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756CF0B-CFB8-4F0D-B27D-32405663E6F6}" type="slidenum">
              <a:rPr lang="en-CA" altLang="en-US" b="0" smtClean="0">
                <a:solidFill>
                  <a:prstClr val="black"/>
                </a:solidFill>
              </a:rPr>
              <a:pPr/>
              <a:t>11</a:t>
            </a:fld>
            <a:endParaRPr lang="en-CA" altLang="en-US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6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47E6-1FE6-4E55-84D0-2BFAA755A0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6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78-88C6-4765-8973-50EFB7C6F388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0A1F-1FFF-4DCD-B565-FC51DC220106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8063-9A8E-4EEB-8E4C-71B00F88BB7E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75CA-7F81-4791-9C90-56EA77F402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88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8F37-A847-4584-AA72-91BC68B73C4F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3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6FFD-1B60-4C75-ABE9-092684625FCB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7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6031-20F0-46B7-900D-7C4791ECDFC8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09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EAD-E8C3-4B39-99BE-CB86BDF9959E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F13-AD1B-4F05-93D6-5F9ACCFE33DD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7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B3CF-DBFA-462C-A634-0BB25E52E535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1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A567-58B3-4C26-BAF5-34A1527A4CC3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4F7D-5957-45E4-9A22-D169556FA5AE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6CE7-AB41-4780-8526-C90A82C6BC84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1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5F77-76FC-4E36-8440-6E7A6A154BDF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5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832-7D75-48EF-9643-2F9461955B80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17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9A1B-A8AC-4FC9-8C38-4580A2458B4A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25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851" y="0"/>
            <a:ext cx="2655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_canada-wordmark_col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86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274320" y="640080"/>
            <a:ext cx="8382000" cy="584775"/>
          </a:xfrm>
        </p:spPr>
        <p:txBody>
          <a:bodyPr>
            <a:normAutofit/>
          </a:bodyPr>
          <a:lstStyle>
            <a:lvl1pPr>
              <a:buNone/>
              <a:defRPr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04800" y="1371600"/>
            <a:ext cx="8382000" cy="29718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600" baseline="0">
                <a:solidFill>
                  <a:schemeClr val="tx1"/>
                </a:solidFill>
              </a:defRPr>
            </a:lvl2pPr>
            <a:lvl3pPr>
              <a:buFont typeface="Franklin Gothic Medium" pitchFamily="34" charset="0"/>
              <a:buChar char="−"/>
              <a:defRPr sz="2200"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65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15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369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9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A26D-780A-4F45-88DE-FB6A6606C61F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5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4135-96CB-4BF1-B7C7-5E36A9593525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223-E2F2-4FAB-9FEB-CCE28716A93B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8940-0270-43C4-8C59-D894F90398D1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1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51C1-E3EE-4348-9B9D-A571F8333D29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94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4461-6963-45E8-87B9-4C3AC44639F6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72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9A7-0E42-4741-9D35-10824F80DF26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6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0F04-A0F3-4775-89FE-72B244543056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07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A35-76C1-4E32-BAC0-DB21354D6313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6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44C-A151-4A85-8805-60575A185D58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22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BB49-9524-4007-8F0F-10E64C2B65F5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9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D07-6336-46B4-AA57-B451D7DB185F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1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0E19-D0EF-404F-A2A2-65FE1886A7BE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851" y="0"/>
            <a:ext cx="2655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_canada-wordmark_col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44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274320" y="640080"/>
            <a:ext cx="8382000" cy="584775"/>
          </a:xfrm>
        </p:spPr>
        <p:txBody>
          <a:bodyPr>
            <a:normAutofit/>
          </a:bodyPr>
          <a:lstStyle>
            <a:lvl1pPr>
              <a:buNone/>
              <a:defRPr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04800" y="1371600"/>
            <a:ext cx="8382000" cy="29718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600" baseline="0">
                <a:solidFill>
                  <a:schemeClr val="tx1"/>
                </a:solidFill>
              </a:defRPr>
            </a:lvl2pPr>
            <a:lvl3pPr>
              <a:buFont typeface="Franklin Gothic Medium" pitchFamily="34" charset="0"/>
              <a:buChar char="−"/>
              <a:defRPr sz="2200"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432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05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333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685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68EE-B99D-4F09-8093-6CBD20C2D984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93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3CFC-B6F5-4B3A-BE00-F29226B3595F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01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4BFE-2466-4B16-A389-20C89C44B680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79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1118-311B-484C-899D-16585B9DFA27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5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59BD-EABC-4426-BC62-A5F946428BCB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8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33D-63CF-478F-A486-8D3CCC21B28B}" type="datetime1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F29B-33A9-4517-A87B-F756BCA1C9F6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35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5C65-9825-46E3-87E4-896B1DF9104C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40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349B-4841-42D3-BD63-C57E79CDD5A5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4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1ADA-0334-4A8F-8647-778087238582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6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0D55-0AC6-431D-82EC-AE55AAAD504E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22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30AE-5CEB-4656-8AC6-CB76CC85E7FF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8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851" y="0"/>
            <a:ext cx="2655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_canada-wordmark_col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11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274320" y="640080"/>
            <a:ext cx="8382000" cy="584775"/>
          </a:xfrm>
        </p:spPr>
        <p:txBody>
          <a:bodyPr>
            <a:normAutofit/>
          </a:bodyPr>
          <a:lstStyle>
            <a:lvl1pPr>
              <a:buNone/>
              <a:defRPr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04800" y="1371600"/>
            <a:ext cx="8382000" cy="29718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600" baseline="0">
                <a:solidFill>
                  <a:schemeClr val="tx1"/>
                </a:solidFill>
              </a:defRPr>
            </a:lvl2pPr>
            <a:lvl3pPr>
              <a:buFont typeface="Franklin Gothic Medium" pitchFamily="34" charset="0"/>
              <a:buChar char="−"/>
              <a:defRPr sz="2200"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450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87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685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5F29-5D85-4C34-A561-24F70C78FC94}" type="datetime1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800">
                <a:solidFill>
                  <a:srgbClr val="0000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302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9697-4541-4557-85A4-DD10B6FAA664}" type="datetime1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31F2-3488-46DD-A1C5-40DAA7F2B53A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B086-60C0-410C-A011-A4E62CB4B07E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C32C-5D3D-473F-A262-B8F2C93E8A4F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789F-E0F3-4387-AFE1-7A8CA07C7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A66D-4735-4B11-8F00-811E5608230C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pic>
        <p:nvPicPr>
          <p:cNvPr id="8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0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4906-3E16-4A1E-A6DF-75FDFC4430B5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pic>
        <p:nvPicPr>
          <p:cNvPr id="8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78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61B7-7DD6-48A6-852F-D02832A93884}" type="datetime1">
              <a:rPr lang="en-US" smtClean="0">
                <a:solidFill>
                  <a:srgbClr val="4F81BD">
                    <a:tint val="75000"/>
                  </a:srgbClr>
                </a:solidFill>
              </a:rPr>
              <a:t>7/20/2018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FA9E-071E-4A52-BFDE-CEB5AEA81A6E}" type="slidenum">
              <a:rPr lang="en-US" smtClean="0">
                <a:solidFill>
                  <a:srgbClr val="4F81B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tint val="75000"/>
                </a:srgbClr>
              </a:solidFill>
            </a:endParaRPr>
          </a:p>
        </p:txBody>
      </p:sp>
      <p:pic>
        <p:nvPicPr>
          <p:cNvPr id="7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41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aadnc-aandc.gc.ca/ia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as-sa.aadnc-aandc.gc.ca/vpn/tmindex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3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55700" y="534988"/>
            <a:ext cx="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GB" b="0">
              <a:latin typeface="Times New Roman" pitchFamily="18" charset="0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5257800" cy="832313"/>
          </a:xfrm>
        </p:spPr>
        <p:txBody>
          <a:bodyPr>
            <a:noAutofit/>
          </a:bodyPr>
          <a:lstStyle/>
          <a:p>
            <a:r>
              <a:rPr lang="fr-CA" sz="3600" b="1" dirty="0" smtClean="0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 Services Portal</a:t>
            </a:r>
            <a:endParaRPr lang="fr-CA" sz="1600" b="1" dirty="0" smtClean="0">
              <a:solidFill>
                <a:srgbClr val="183E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8" y="3352800"/>
            <a:ext cx="5105400" cy="251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316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Annual Register of Post-Secondary Education Students Report Online</a:t>
            </a:r>
          </a:p>
          <a:p>
            <a:pPr>
              <a:spcBef>
                <a:spcPts val="1200"/>
              </a:spcBef>
              <a:defRPr/>
            </a:pPr>
            <a:r>
              <a:rPr lang="en-US" sz="2800" b="1" dirty="0" smtClean="0">
                <a:solidFill>
                  <a:srgbClr val="316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(Recipients)</a:t>
            </a:r>
          </a:p>
        </p:txBody>
      </p:sp>
      <p:pic>
        <p:nvPicPr>
          <p:cNvPr id="8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21"/>
          <a:stretch/>
        </p:blipFill>
        <p:spPr bwMode="auto">
          <a:xfrm>
            <a:off x="8074025" y="247651"/>
            <a:ext cx="141922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265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:\GRAPHICS 2016\Corporate Branding and Templates\Corporate Branding - Icons\PNG\INAC-Icons-Corporate-lowre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7" y="6529388"/>
            <a:ext cx="1370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logo_canada-wordmark_co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238" y="6529388"/>
            <a:ext cx="92868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760"/>
            <a:ext cx="8412480" cy="74980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183E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Identification and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button or the                         chevron.  </a:t>
            </a:r>
            <a:endParaRPr lang="en-CA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the rolled-over information, if 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required.</a:t>
            </a: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               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chevron</a:t>
            </a:r>
            <a:r>
              <a:rPr lang="en-CA" sz="22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the information in the Primary Contact section and make updates if required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secondary contact has been identified, verify the information in the Secondary Contact section. If a secondary contact was not identified, and you would like to add one, click on the  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button</a:t>
            </a: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2"/>
          <a:stretch/>
        </p:blipFill>
        <p:spPr bwMode="auto">
          <a:xfrm>
            <a:off x="4819650" y="1371600"/>
            <a:ext cx="1767935" cy="315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075" y="2200275"/>
            <a:ext cx="1447800" cy="264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6025" y="4449097"/>
            <a:ext cx="1428750" cy="2410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9960" y="1421284"/>
            <a:ext cx="596140" cy="255116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10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4566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spcAft>
                <a:spcPct val="37000"/>
              </a:spcAft>
              <a:buChar char="•"/>
              <a:tabLst>
                <a:tab pos="349250" algn="l"/>
                <a:tab pos="5715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382588" indent="-190500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 marL="574675" indent="-190500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3pPr>
            <a:lvl4pPr marL="771525" indent="-195263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4pPr>
            <a:lvl5pPr marL="960438" indent="-187325" algn="l">
              <a:lnSpc>
                <a:spcPts val="1600"/>
              </a:lnSpc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800"/>
              </a:spcAft>
              <a:buFontTx/>
              <a:buNone/>
              <a:defRPr/>
            </a:pPr>
            <a:r>
              <a:rPr lang="en-CA" altLang="en-US" sz="2800" b="1" dirty="0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Sub-Reports </a:t>
            </a:r>
            <a:endParaRPr lang="en-GB" altLang="en-US" sz="2800" b="1" dirty="0">
              <a:solidFill>
                <a:srgbClr val="183E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Content Placeholder 2"/>
          <p:cNvSpPr txBox="1">
            <a:spLocks/>
          </p:cNvSpPr>
          <p:nvPr/>
        </p:nvSpPr>
        <p:spPr bwMode="auto">
          <a:xfrm>
            <a:off x="458788" y="1219200"/>
            <a:ext cx="79994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49288" indent="-285750" algn="l"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581025" indent="-190500" algn="l"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 marL="860425" indent="-285750" algn="l"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3pPr>
            <a:lvl4pPr marL="771525" indent="-195263" algn="l"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4pPr>
            <a:lvl5pPr marL="960438" indent="-187325" algn="l">
              <a:lnSpc>
                <a:spcPts val="1600"/>
              </a:lnSpc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514350" lvl="3" indent="-5143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Reports can now add Reporting Organizations (Sub-Reports)</a:t>
            </a:r>
          </a:p>
          <a:p>
            <a:pPr marL="514350" lvl="3" indent="-5143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types of Reporting Organizations</a:t>
            </a:r>
          </a:p>
          <a:p>
            <a:pPr marL="857250" lvl="4" indent="-342900">
              <a:spcBef>
                <a:spcPct val="200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Office (other) and </a:t>
            </a:r>
            <a:endParaRPr lang="en-AU" alt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342900">
              <a:spcBef>
                <a:spcPct val="200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AU" alt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AU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 Chief and Council</a:t>
            </a:r>
          </a:p>
          <a:p>
            <a:pPr marL="514350" lvl="3" indent="-5143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-5143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-514350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AU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-514350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AU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-514350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AU" altLang="en-US" sz="11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-514350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Organizations (i.e., PSE Institutions) can be included on more than one Reporting Organization</a:t>
            </a:r>
          </a:p>
          <a:p>
            <a:pPr marL="514350" lvl="3" indent="-514350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be included on different Reporting Organizations (for different semesters) but cannot be listed in two places for the same semester. </a:t>
            </a:r>
            <a:r>
              <a:rPr lang="en-AU" alt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AU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validation will flag this situation.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35282"/>
              </p:ext>
            </p:extLst>
          </p:nvPr>
        </p:nvGraphicFramePr>
        <p:xfrm>
          <a:off x="914400" y="2819400"/>
          <a:ext cx="6172200" cy="163036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52800"/>
                <a:gridCol w="2819400"/>
              </a:tblGrid>
              <a:tr h="3707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Recipient (Organization</a:t>
                      </a:r>
                      <a:r>
                        <a:rPr lang="en-US" sz="1400" baseline="0" dirty="0" smtClean="0"/>
                        <a:t> ID)</a:t>
                      </a:r>
                      <a:endParaRPr lang="en-US" sz="1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Reporting Organization Types</a:t>
                      </a:r>
                      <a:endParaRPr lang="en-US" sz="1400" dirty="0"/>
                    </a:p>
                  </a:txBody>
                  <a:tcPr marT="45708" marB="45708"/>
                </a:tc>
              </a:tr>
              <a:tr h="370742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1400" b="0" dirty="0" smtClean="0">
                          <a:latin typeface="+mn-lt"/>
                          <a:ea typeface="+mn-ea"/>
                        </a:rPr>
                        <a:t>First Nation Chief and Council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Satellite Office (other)</a:t>
                      </a:r>
                      <a:endParaRPr lang="en-US" sz="1400" dirty="0"/>
                    </a:p>
                  </a:txBody>
                  <a:tcPr marT="45708" marB="45708"/>
                </a:tc>
              </a:tr>
              <a:tr h="370742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1400" b="0" dirty="0" smtClean="0">
                          <a:latin typeface="+mn-lt"/>
                          <a:ea typeface="+mn-ea"/>
                        </a:rPr>
                        <a:t>First Nation Education Authority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Satellite Office (other)</a:t>
                      </a:r>
                    </a:p>
                  </a:txBody>
                  <a:tcPr marT="45708" marB="45708"/>
                </a:tc>
              </a:tr>
              <a:tr h="518135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1400" b="0" dirty="0" smtClean="0">
                          <a:latin typeface="+mn-lt"/>
                          <a:ea typeface="+mn-ea"/>
                        </a:rPr>
                        <a:t>Regional First Nation Organization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Satellite Office (other)</a:t>
                      </a:r>
                    </a:p>
                    <a:p>
                      <a:r>
                        <a:rPr lang="en-US" sz="1400" dirty="0" smtClean="0"/>
                        <a:t>First Nation Chief and Council</a:t>
                      </a:r>
                      <a:endParaRPr lang="en-US" sz="14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11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760"/>
            <a:ext cx="8412480" cy="74980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183E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25" y="1219200"/>
            <a:ext cx="8241475" cy="5135563"/>
          </a:xfrm>
        </p:spPr>
        <p:txBody>
          <a:bodyPr>
            <a:normAutofit/>
          </a:bodyPr>
          <a:lstStyle/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            chevron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this example, there are 3 Reporting Organizations. The first Reporting Organization in the list is always the Recipient.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Reporting Organization click on the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button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will be attaching a separate PSE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DCI or XML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file.</a:t>
            </a:r>
          </a:p>
          <a:p>
            <a:pPr marL="447675" indent="-447675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Reporting Organization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window, click           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238" y="2286000"/>
            <a:ext cx="4880786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16950" y="2789770"/>
            <a:ext cx="4653569" cy="304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256587"/>
            <a:ext cx="609600" cy="237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043" y="5582939"/>
            <a:ext cx="4778280" cy="112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28750" y="6491893"/>
            <a:ext cx="369125" cy="152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325" y="4448300"/>
            <a:ext cx="1905000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312" y="1295400"/>
            <a:ext cx="1700212" cy="2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12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849" y="1265237"/>
            <a:ext cx="8229600" cy="528796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the “</a:t>
            </a:r>
            <a:r>
              <a:rPr lang="en-US" sz="2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Name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(e.g. Calgary Office-PSE)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DCI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paste in the Browse field. </a:t>
            </a:r>
            <a:endParaRPr lang="en-US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endParaRPr lang="en-US" sz="11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            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button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locate the file on your computer</a:t>
            </a:r>
            <a:r>
              <a:rPr lang="en-US" sz="20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file and click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button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Sub-Report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name appears under the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Organization Name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 to indicate that you have successfully attached it. The other fields are populated with data from the sub-report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alt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500" y="2424550"/>
            <a:ext cx="990600" cy="209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750" y="3333143"/>
            <a:ext cx="1619240" cy="219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" y="365760"/>
            <a:ext cx="8229600" cy="763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183E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Organizations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8700" y="4778508"/>
            <a:ext cx="6260999" cy="1707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8699" y="6024123"/>
            <a:ext cx="2286001" cy="317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87"/>
          <a:stretch/>
        </p:blipFill>
        <p:spPr bwMode="auto">
          <a:xfrm>
            <a:off x="5029200" y="1702800"/>
            <a:ext cx="3251151" cy="529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77847" y="1719547"/>
            <a:ext cx="1131433" cy="190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13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430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Reporting Organization will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option to provide information regarding eligible students who received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PSSSP/UCEP funding (unfunded demand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asked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 lvl="0"/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select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will need to complete the following </a:t>
            </a:r>
            <a:r>
              <a:rPr lang="en-US" sz="2000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  <a:p>
            <a:pPr lvl="0"/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select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data fields will not be displayed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4566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dirty="0" smtClean="0"/>
              <a:t>Delivery Organizations:  </a:t>
            </a:r>
            <a:r>
              <a:rPr lang="en-US" dirty="0" smtClean="0"/>
              <a:t>Unfunded Students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6781800" cy="1356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5350" y="3733800"/>
            <a:ext cx="6781800" cy="51701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232164"/>
            <a:ext cx="7886700" cy="302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090410" y="5383583"/>
            <a:ext cx="1173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5383583"/>
            <a:ext cx="9698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14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8981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each reporting organization will be the list of institutions that students were funded to attend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institution can be listed in more than one report.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 chevron displays the list of Post-Secondary Institutions and the number of students attended in the previous fiscal year. The amount spent for each semester is $0 as the student records need to be updated for this fiscal year. 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2209800"/>
            <a:ext cx="873918" cy="249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3505200"/>
            <a:ext cx="7467599" cy="3255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1" y="4100120"/>
            <a:ext cx="7467599" cy="304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4320" y="370800"/>
            <a:ext cx="84566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dirty="0" smtClean="0"/>
              <a:t>Delivery Organizations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15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430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to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selection from a list of schools where students were accepted into a program of study and eligible for PSE funding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Search window will be displayed. Enter the name of the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Institution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click </a:t>
            </a:r>
            <a:r>
              <a:rPr lang="en-CA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list of campuses will appear.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institution is not on this list, contact your Regional Office.</a:t>
            </a: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institution/campus you would like to add and the </a:t>
            </a:r>
            <a:r>
              <a:rPr lang="en-CA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field is automatically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populated. 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4566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Adding a Delivery Organization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8680" y="5323582"/>
            <a:ext cx="7970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/>
            <a:endParaRPr lang="en-US" sz="1600" b="1" dirty="0" smtClean="0">
              <a:solidFill>
                <a:srgbClr val="000066"/>
              </a:solidFill>
              <a:latin typeface="Arial" charset="0"/>
              <a:ea typeface="MS PGothic" pitchFamily="34" charset="-128"/>
            </a:endParaRPr>
          </a:p>
          <a:p>
            <a:pPr marL="344488" lvl="0"/>
            <a:r>
              <a:rPr lang="en-US" b="1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Tip</a:t>
            </a:r>
            <a:r>
              <a:rPr lang="en-US" sz="16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:  </a:t>
            </a: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a PSE Institution, </a:t>
            </a: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     and </a:t>
            </a:r>
            <a:r>
              <a:rPr lang="en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CA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confirm.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remove a PSE Institution, you also remove related Student Information.</a:t>
            </a:r>
          </a:p>
          <a:p>
            <a:pPr marL="457200" lvl="0" indent="-457200">
              <a:buFont typeface="+mj-lt"/>
              <a:buAutoNum type="arabicPeriod"/>
            </a:pPr>
            <a:endParaRPr lang="en-CA" sz="16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0080" y="5326552"/>
            <a:ext cx="7894320" cy="11430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4" y="5469255"/>
            <a:ext cx="37147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6" y="1200150"/>
            <a:ext cx="1497330" cy="23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263" y="3048000"/>
            <a:ext cx="4362449" cy="1331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7" y="5662612"/>
            <a:ext cx="176213" cy="18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4263" y="4038600"/>
            <a:ext cx="4362449" cy="340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16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43000"/>
            <a:ext cx="82600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               button in the top toolbar. Complete the </a:t>
            </a:r>
            <a:r>
              <a:rPr lang="en-CA" sz="2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Information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for students that applied to you and were eligible for PSE funding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 startAt="2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student’s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Name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Name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(s),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Alias Name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(if applicable),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Birth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Only Inuit and registered First Nation students are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	for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PSSSP / UCEP funding.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the </a:t>
            </a:r>
            <a:r>
              <a:rPr lang="en-US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Program Guidelines</a:t>
            </a:r>
          </a:p>
          <a:p>
            <a:r>
              <a:rPr lang="en-US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eligibility criteria.</a:t>
            </a:r>
          </a:p>
          <a:p>
            <a:pPr marL="342900" lvl="0" indent="-342900">
              <a:buFont typeface="+mj-lt"/>
              <a:buAutoNum type="arabicPeriod"/>
            </a:pP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Registry No.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student. This data field is enabled only if the identity of the student is First Nation.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2296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dirty="0" smtClean="0"/>
              <a:t>Student Information: </a:t>
            </a:r>
            <a:r>
              <a:rPr lang="en-US" dirty="0" smtClean="0"/>
              <a:t>Adding a Student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38200" y="5448978"/>
            <a:ext cx="73533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/>
            <a:r>
              <a:rPr lang="en-US" b="1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Tip</a:t>
            </a:r>
            <a:r>
              <a:rPr lang="en-US" sz="16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en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remove a student, click </a:t>
            </a: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 the student list or click on </a:t>
            </a:r>
          </a:p>
          <a:p>
            <a:pPr marL="344488" lvl="0"/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in the student record. Select </a:t>
            </a:r>
            <a:r>
              <a:rPr lang="en-CA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confirm.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remove a student, you also remove the related information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4488" lvl="0"/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16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33400" y="5334000"/>
            <a:ext cx="7543800" cy="11430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37147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576" y="1181101"/>
            <a:ext cx="914399" cy="243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 descr="C:\Users\mantelll\AppData\Local\Microsoft\Windows\Temporary Internet Files\Content.IE5\U7STYQPB\1384991750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60" y="3333954"/>
            <a:ext cx="427384" cy="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6720" y="3124200"/>
            <a:ext cx="8260080" cy="121920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 sz="2000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529262"/>
            <a:ext cx="176213" cy="18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176" y="5530824"/>
            <a:ext cx="576262" cy="233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17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760"/>
            <a:ext cx="8229600" cy="7315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CA" sz="2800" b="1" dirty="0">
                <a:solidFill>
                  <a:srgbClr val="183E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Information: </a:t>
            </a:r>
            <a:r>
              <a:rPr lang="en-US" sz="2800" b="1" dirty="0">
                <a:solidFill>
                  <a:srgbClr val="183E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Adding Semesters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135563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CA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student record, </a:t>
            </a:r>
            <a:r>
              <a:rPr lang="en-CA" sz="19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                on </a:t>
            </a:r>
            <a:r>
              <a:rPr lang="en-CA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tool bar</a:t>
            </a:r>
            <a:r>
              <a:rPr lang="en-CA" sz="19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who received funding, enter the details for each semester they were funded. The semester tabs displayed are the semesters the student received funding in the previous fiscal year. </a:t>
            </a:r>
            <a:endParaRPr lang="en-CA" sz="19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n-CA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Semester drop down list, select a semester during which the student was accepted into a program of study and was eligible to receive PSE funding. You can add up to four semesters – Spring, Summer, Fall and Winter</a:t>
            </a:r>
            <a:r>
              <a:rPr lang="en-CA" sz="19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13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Semester selected becomes part of the label to identify the Enrolment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Information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sections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sz="400" b="1" dirty="0" smtClean="0">
              <a:solidFill>
                <a:srgbClr val="000066"/>
              </a:solidFill>
              <a:latin typeface="Arial" charset="0"/>
              <a:ea typeface="MS PGothic" pitchFamily="34" charset="-128"/>
            </a:endParaRPr>
          </a:p>
          <a:p>
            <a:pPr marL="457200" lvl="1" indent="0">
              <a:buNone/>
            </a:pPr>
            <a:r>
              <a:rPr lang="en-US" sz="1700" b="1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    Tip</a:t>
            </a:r>
            <a:r>
              <a:rPr lang="en-US" sz="1700" dirty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en-US" sz="17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CA" sz="1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1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a Semester, click on the            </a:t>
            </a:r>
            <a:r>
              <a:rPr lang="en-CA" sz="1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 </a:t>
            </a:r>
            <a:r>
              <a:rPr lang="en-CA" sz="1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top </a:t>
            </a:r>
            <a:r>
              <a:rPr lang="en-CA" sz="1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toolbar</a:t>
            </a:r>
            <a:r>
              <a:rPr lang="en-CA" sz="1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Select  </a:t>
            </a:r>
            <a:r>
              <a:rPr lang="en-CA" sz="1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    </a:t>
            </a:r>
            <a:r>
              <a:rPr lang="en-CA" sz="17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CA" sz="1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CA" sz="1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confirm. </a:t>
            </a:r>
            <a:r>
              <a:rPr lang="en-US" sz="1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remove a semester, you also remove the related </a:t>
            </a:r>
            <a:r>
              <a:rPr lang="en-US" sz="1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information</a:t>
            </a:r>
            <a:r>
              <a:rPr lang="en-US" sz="1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707" y="1110684"/>
            <a:ext cx="877093" cy="232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019910"/>
            <a:ext cx="1641078" cy="723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0118" y="4147728"/>
            <a:ext cx="305124" cy="2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3986076"/>
            <a:ext cx="7696200" cy="814524"/>
          </a:xfrm>
          <a:prstGeom prst="rect">
            <a:avLst/>
          </a:prstGeom>
          <a:noFill/>
          <a:ln w="28575" algn="ctr">
            <a:solidFill>
              <a:srgbClr val="33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0" y="4533900"/>
            <a:ext cx="1724025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4524375"/>
            <a:ext cx="245745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663" y="5114925"/>
            <a:ext cx="576262" cy="233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970" y="5105400"/>
            <a:ext cx="287656" cy="24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6295" y="4953000"/>
            <a:ext cx="7774305" cy="9144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533400" y="601087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these steps for each semester the student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received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2477110"/>
            <a:ext cx="580628" cy="266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86622" y="2477110"/>
            <a:ext cx="694928" cy="266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18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503920" cy="7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dirty="0"/>
              <a:t>Student </a:t>
            </a:r>
            <a:r>
              <a:rPr lang="en-CA" dirty="0" smtClean="0"/>
              <a:t>Information: </a:t>
            </a:r>
            <a:r>
              <a:rPr lang="en-US" dirty="0" smtClean="0"/>
              <a:t>Adding Semesters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6388" y="1143000"/>
            <a:ext cx="8151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405390"/>
            <a:ext cx="8107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lvl="0"/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semester bridges 2 fiscal years, the full semester is to be reported on in the fiscal year in which the semester began.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example, if a student attends a PSE Institution during a winter semester that runs from January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April 30,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2017,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funding for the month of April is to be included in the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Report.</a:t>
            </a:r>
          </a:p>
        </p:txBody>
      </p:sp>
      <p:pic>
        <p:nvPicPr>
          <p:cNvPr id="22" name="Picture 4" descr="C:\Users\mantelll\AppData\Local\Microsoft\Windows\Temporary Internet Files\Content.IE5\U7STYQPB\1384991750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53594"/>
            <a:ext cx="441775" cy="4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1371600"/>
            <a:ext cx="8260080" cy="2073986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 sz="24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19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456612" cy="7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CA" sz="2800" b="1" dirty="0" smtClean="0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388" y="1371600"/>
            <a:ext cx="838041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outlines the steps required to complete an 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Register of Post-Secondary Education Students 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(PSE) Report online. </a:t>
            </a:r>
          </a:p>
          <a:p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 requires that Recipients of funding under the Post-Secondary Student Support Program (PSSSP) and University and College Entrance Preparation (UCEP) Program provide reports on students who were eligible for PSE funding. </a:t>
            </a: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  <a:spcAft>
                <a:spcPts val="1800"/>
              </a:spcAft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4566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Dependents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[if there are no dependents, enter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(zero)],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Delivery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Start Date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Program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length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time required to complete the program on a continuing full-time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basis; not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necessarily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time)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Granting Institution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same one in which the student is enrolled, select 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PSE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button.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is a different institution, search for its official name. If the institution is not on this list, contact your Regional Office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6852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dirty="0"/>
              <a:t>Student </a:t>
            </a:r>
            <a:r>
              <a:rPr lang="en-CA" dirty="0" smtClean="0"/>
              <a:t>Information: </a:t>
            </a:r>
            <a:r>
              <a:rPr lang="en-US" dirty="0" smtClean="0"/>
              <a:t>Enrolment Information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6" y="2343150"/>
            <a:ext cx="5975536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5876" y="3228975"/>
            <a:ext cx="5975536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5876" y="4143375"/>
            <a:ext cx="1533524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20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88" y="1143000"/>
            <a:ext cx="868521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Education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Sought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only contains credentials that are eligible for PSE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Study –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Study –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Sub-category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CA" sz="11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/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is populated with relevant specializations based on the selected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category. For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on the available categories, refer to the </a:t>
            </a:r>
            <a:r>
              <a:rPr lang="en-CA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– Areas of Study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 Aid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685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dirty="0"/>
              <a:t>Student </a:t>
            </a:r>
            <a:r>
              <a:rPr lang="en-CA" dirty="0" smtClean="0"/>
              <a:t>Information: </a:t>
            </a:r>
            <a:r>
              <a:rPr lang="en-US" dirty="0" smtClean="0"/>
              <a:t>Enrolment Information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1437" y="4743070"/>
            <a:ext cx="7939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/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the </a:t>
            </a:r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Education Sought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selected is </a:t>
            </a:r>
            <a:r>
              <a:rPr lang="en-US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/ College Entrance Preparation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Study – Category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Study – Sub-category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fields are automatically populated.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2271" y="4778272"/>
            <a:ext cx="4572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8155" y="4648200"/>
            <a:ext cx="8208645" cy="1600200"/>
          </a:xfrm>
          <a:prstGeom prst="rect">
            <a:avLst/>
          </a:prstGeom>
          <a:noFill/>
          <a:ln w="28575" algn="ctr">
            <a:solidFill>
              <a:srgbClr val="33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308136"/>
            <a:ext cx="8070850" cy="633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72175" y="2305050"/>
            <a:ext cx="2590800" cy="609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76600" y="2285211"/>
            <a:ext cx="2533650" cy="64602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2295525"/>
            <a:ext cx="2590800" cy="6286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" y="5562600"/>
            <a:ext cx="8024813" cy="516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6057" y="5549213"/>
            <a:ext cx="2634344" cy="54678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76600" y="5549213"/>
            <a:ext cx="2533650" cy="54678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19800" y="5549213"/>
            <a:ext cx="2590801" cy="54678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21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" y="367200"/>
            <a:ext cx="86852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2400" dirty="0"/>
              <a:t>Student </a:t>
            </a:r>
            <a:r>
              <a:rPr lang="en-CA" sz="2400" dirty="0" smtClean="0"/>
              <a:t>Information: </a:t>
            </a:r>
            <a:r>
              <a:rPr lang="en-US" sz="2400" dirty="0" smtClean="0"/>
              <a:t>Student Achievement Information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06388" y="1143000"/>
            <a:ext cx="813244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corresponding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 Information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describe the results of the semester funded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data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are only available for students who were funded. For each semester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 at the end of the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Student's Academic Year of Study Just </a:t>
            </a:r>
            <a:r>
              <a:rPr lang="en-CA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037" y="5200270"/>
            <a:ext cx="8167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0"/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enter information in the first semester, the e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nrolment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copied to subsequent semesters as you add them. You can change this information as required.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4356" y="5188305"/>
            <a:ext cx="4572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8157" y="5105400"/>
            <a:ext cx="8122920" cy="1018200"/>
          </a:xfrm>
          <a:prstGeom prst="rect">
            <a:avLst/>
          </a:prstGeom>
          <a:noFill/>
          <a:ln w="28575" algn="ctr">
            <a:solidFill>
              <a:srgbClr val="33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6" name="Picture 1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400" y="3035494"/>
            <a:ext cx="3815080" cy="914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22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6852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2400" dirty="0"/>
              <a:t>Student </a:t>
            </a:r>
            <a:r>
              <a:rPr lang="en-CA" sz="2400" dirty="0" smtClean="0"/>
              <a:t>Information: </a:t>
            </a:r>
            <a:r>
              <a:rPr lang="en-US" sz="2400" dirty="0" smtClean="0"/>
              <a:t>Student Achievement Information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21881" y="1542671"/>
            <a:ext cx="81677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/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entered in 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Student's Academic Year of Study Just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field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incremented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year has been successfully completed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Until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completes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requirements for the first year of the program, select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(zero). </a:t>
            </a:r>
            <a:endParaRPr lang="en-US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/>
            <a:endParaRPr lang="en-US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/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/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/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student completes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year requirements, select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(one),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completing second year courses, select 2, and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on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3550" lvl="0"/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0"/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0"/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0"/>
            <a:endParaRPr lang="en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0"/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 A program requires that 5 courses be completed between September and April. If all 5 courses are completed, you would enter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However, if only 3 courses were completed, </a:t>
            </a: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would be entered.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538374"/>
            <a:ext cx="4572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6388" y="1447800"/>
            <a:ext cx="8283257" cy="4681992"/>
          </a:xfrm>
          <a:prstGeom prst="rect">
            <a:avLst/>
          </a:prstGeom>
          <a:noFill/>
          <a:ln w="28575" algn="ctr">
            <a:solidFill>
              <a:srgbClr val="33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5" y="2743200"/>
            <a:ext cx="5038725" cy="741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5" y="4200742"/>
            <a:ext cx="5038725" cy="72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23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37272"/>
            <a:ext cx="8305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CA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add an expense row for each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expense, per semester, for which the student received funding.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Type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all the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this expense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type.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6852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2400" dirty="0"/>
              <a:t>Student </a:t>
            </a:r>
            <a:r>
              <a:rPr lang="en-CA" sz="2400" dirty="0" smtClean="0"/>
              <a:t>Information: </a:t>
            </a:r>
            <a:r>
              <a:rPr lang="en-US" sz="2400" dirty="0" smtClean="0"/>
              <a:t>Funds Provided by Type of Expense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104" y="1066800"/>
            <a:ext cx="838200" cy="223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8407" y="1657350"/>
            <a:ext cx="3201035" cy="112395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29" y="2971800"/>
            <a:ext cx="7391400" cy="2187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5791199"/>
            <a:ext cx="6808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Tip</a:t>
            </a:r>
            <a:r>
              <a:rPr lang="en-US" dirty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remove an Expense Type, click on the      and select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confirm.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13" y="5850255"/>
            <a:ext cx="37147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488" y="5881687"/>
            <a:ext cx="176213" cy="18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5791200"/>
            <a:ext cx="7782242" cy="7620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24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062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Amount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 calculated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 displayed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semester tab.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6852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2400" dirty="0"/>
              <a:t>Student </a:t>
            </a:r>
            <a:r>
              <a:rPr lang="en-CA" sz="2400" dirty="0" smtClean="0"/>
              <a:t>Information: </a:t>
            </a:r>
            <a:r>
              <a:rPr lang="en-US" sz="2400" dirty="0" smtClean="0"/>
              <a:t>Funds Provided by Type of Expense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98081" y="3429000"/>
            <a:ext cx="8036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/>
            <a:r>
              <a:rPr lang="en-US" sz="1600" b="1" dirty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Note: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PSE Report containing no expenses can be uploaded into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an INAC employee, the Report cannot be </a:t>
            </a:r>
            <a:r>
              <a:rPr lang="en-US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Expenses must be entered in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Recipient to </a:t>
            </a:r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Report via the Portal.</a:t>
            </a: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" y="3511905"/>
            <a:ext cx="4572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1" y="3429000"/>
            <a:ext cx="8122920" cy="830997"/>
          </a:xfrm>
          <a:prstGeom prst="rect">
            <a:avLst/>
          </a:prstGeom>
          <a:noFill/>
          <a:ln w="28575" algn="ctr">
            <a:solidFill>
              <a:srgbClr val="33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75" y="1828800"/>
            <a:ext cx="177165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84588" y="2538352"/>
            <a:ext cx="1773238" cy="32867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25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6852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smtClean="0"/>
              <a:t>Costs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2588" y="1031319"/>
            <a:ext cx="86852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</a:t>
            </a:r>
            <a:r>
              <a:rPr lang="en-CA" sz="2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ypes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grouped into the following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b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Summary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               chevron: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College Entrance Preparation (UCEP)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Post-Secondary Student Support (PSSSP)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Administration (for both UCEP and PSSSP)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890" y="2904605"/>
            <a:ext cx="4724400" cy="3800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4005110"/>
            <a:ext cx="1676400" cy="202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79954" y="5112938"/>
            <a:ext cx="1822401" cy="202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6488671"/>
            <a:ext cx="1214934" cy="202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419953"/>
            <a:ext cx="923925" cy="24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26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88" y="1066800"/>
            <a:ext cx="8685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Administration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 for each category and provide an </a:t>
            </a:r>
            <a:r>
              <a:rPr lang="en-C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686978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/>
            <a:r>
              <a:rPr lang="en-US" b="1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Tip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costs can be any value (including $0.00) up to 10% of the total program costs. The percentage of the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Administration Costs</a:t>
            </a:r>
            <a:r>
              <a:rPr lang="en-US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automatically calculated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When validated, a warning will be displayed if the value is exceeded.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4648200"/>
            <a:ext cx="8001000" cy="19050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4" y="4724400"/>
            <a:ext cx="37147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112" y="1845147"/>
            <a:ext cx="6307088" cy="2650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20095" y="1838800"/>
            <a:ext cx="2257106" cy="19712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10200" y="4283547"/>
            <a:ext cx="533400" cy="21225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55569" y="1838801"/>
            <a:ext cx="4080730" cy="197119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5962650"/>
            <a:ext cx="5219700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6852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smtClean="0"/>
              <a:t>Costs Summary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27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7" grpId="1" animBg="1"/>
      <p:bldP spid="13" grpId="0" animBg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88" y="1143000"/>
            <a:ext cx="84566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        tab on the </a:t>
            </a:r>
            <a:r>
              <a:rPr lang="en-CA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Menu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a supporting document click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 button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complete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fields as required.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837612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smtClean="0"/>
              <a:t>Supporting Documents (optional)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79118" y="4396108"/>
            <a:ext cx="7574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lvl="0"/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mandatory supporting documents required for the PSE Report. However, if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submit them, all supporting documents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submitted electronically.</a:t>
            </a:r>
          </a:p>
        </p:txBody>
      </p:sp>
      <p:pic>
        <p:nvPicPr>
          <p:cNvPr id="17" name="Picture 4" descr="C:\Users\mantelll\AppData\Local\Microsoft\Windows\Temporary Internet Files\Content.IE5\U7STYQPB\1384991750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59" y="4444280"/>
            <a:ext cx="533400" cy="4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9119" y="4375679"/>
            <a:ext cx="7726680" cy="943759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62001" y="5633657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/>
            <a:r>
              <a:rPr lang="en-US" sz="1600" b="1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Tip</a:t>
            </a:r>
            <a:r>
              <a:rPr lang="en-US" sz="16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en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remove a Supporting Document, and the entire row from the list, click on the </a:t>
            </a: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and </a:t>
            </a:r>
            <a:r>
              <a:rPr lang="en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CA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confirm.</a:t>
            </a: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16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601" y="5594879"/>
            <a:ext cx="7772399" cy="805921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5" y="5715000"/>
            <a:ext cx="37147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699" y="1626008"/>
            <a:ext cx="867497" cy="202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303" y="1143000"/>
            <a:ext cx="995298" cy="31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" y="2286000"/>
            <a:ext cx="7892184" cy="1842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651" y="3048001"/>
            <a:ext cx="7892184" cy="1066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5962650"/>
            <a:ext cx="304800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28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88" y="1143000"/>
            <a:ext cx="8532812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20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               </a:t>
            </a: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chevron and </a:t>
            </a:r>
            <a:r>
              <a:rPr lang="en-US" sz="20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            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fontAlgn="auto" hangingPunct="1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validating, errors or warnings are indicated.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4566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Validate the Report</a:t>
            </a:r>
            <a:endParaRPr lang="en-US" dirty="0"/>
          </a:p>
        </p:txBody>
      </p:sp>
      <p:pic>
        <p:nvPicPr>
          <p:cNvPr id="1699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1169987"/>
            <a:ext cx="1828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438" y="1158875"/>
            <a:ext cx="847725" cy="2936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76300" y="5638800"/>
            <a:ext cx="7010400" cy="592138"/>
          </a:xfrm>
          <a:prstGeom prst="roundRect">
            <a:avLst/>
          </a:prstGeom>
          <a:solidFill>
            <a:srgbClr val="FEFFE7"/>
          </a:solidFill>
          <a:ln w="25400" cap="flat" cmpd="sng" algn="ctr">
            <a:solidFill>
              <a:srgbClr val="000066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kern="0" dirty="0">
                <a:solidFill>
                  <a:srgbClr val="000066"/>
                </a:solidFill>
                <a:latin typeface="Arial"/>
                <a:ea typeface="+mn-ea"/>
              </a:rPr>
              <a:t>Level 0 Warnings</a:t>
            </a:r>
            <a:r>
              <a:rPr lang="en-US" sz="1600" b="0" kern="0" dirty="0">
                <a:solidFill>
                  <a:srgbClr val="000066"/>
                </a:solidFill>
                <a:latin typeface="Arial"/>
                <a:ea typeface="+mn-ea"/>
              </a:rPr>
              <a:t>: Act as flags to Regional Offices and Recipients, but do not prevent the Report from being finalized.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6300" y="4953000"/>
            <a:ext cx="6951663" cy="377825"/>
          </a:xfrm>
          <a:prstGeom prst="roundRect">
            <a:avLst/>
          </a:prstGeom>
          <a:solidFill>
            <a:srgbClr val="FEFFE7"/>
          </a:solidFill>
          <a:ln w="25400" cap="flat" cmpd="sng" algn="ctr">
            <a:solidFill>
              <a:srgbClr val="000066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kern="0" dirty="0">
                <a:solidFill>
                  <a:srgbClr val="000066"/>
                </a:solidFill>
                <a:latin typeface="Arial"/>
                <a:ea typeface="+mn-ea"/>
              </a:rPr>
              <a:t>Errors</a:t>
            </a:r>
            <a:r>
              <a:rPr lang="en-US" b="0" kern="0" dirty="0">
                <a:solidFill>
                  <a:srgbClr val="000066"/>
                </a:solidFill>
                <a:latin typeface="Arial"/>
                <a:ea typeface="+mn-ea"/>
              </a:rPr>
              <a:t>: Require action before a Report can be finalized.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01" y="1752601"/>
            <a:ext cx="8758799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86350" y="3524250"/>
            <a:ext cx="568325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29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456612" cy="7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57200" indent="-457200">
              <a:lnSpc>
                <a:spcPct val="150000"/>
              </a:lnSpc>
            </a:pPr>
            <a:r>
              <a:rPr lang="en-CA" dirty="0"/>
              <a:t>Logging onto the INAC Services Portal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6388" y="1371600"/>
            <a:ext cx="845661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0" lvl="0" indent="-355600">
              <a:spcBef>
                <a:spcPts val="600"/>
              </a:spcBef>
              <a:buSzPct val="100000"/>
              <a:buFont typeface="+mj-lt"/>
              <a:buAutoNum type="arabicPeriod"/>
              <a:tabLst>
                <a:tab pos="5486400" algn="r"/>
              </a:tabLst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browser, enter the following URL:</a:t>
            </a:r>
          </a:p>
          <a:p>
            <a:pPr>
              <a:spcAft>
                <a:spcPts val="600"/>
              </a:spcAft>
              <a:buSzPct val="100000"/>
              <a:tabLst>
                <a:tab pos="5486400" algn="r"/>
              </a:tabLst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https://services.aadnc-aandc.gc.ca/iap</a:t>
            </a:r>
            <a:endParaRPr lang="en-CA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55600">
              <a:spcBef>
                <a:spcPts val="1200"/>
              </a:spcBef>
              <a:buSzPct val="100000"/>
              <a:buFont typeface="+mj-lt"/>
              <a:buAutoNum type="arabicPeriod" startAt="2"/>
              <a:tabLst>
                <a:tab pos="5486400" algn="r"/>
              </a:tabLst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 Secure Authentication page is displayed. Note that the URL address changes automatically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3" lvl="1">
              <a:spcAft>
                <a:spcPts val="600"/>
              </a:spcAft>
              <a:buSzPct val="100000"/>
              <a:tabLst>
                <a:tab pos="5486400" algn="r"/>
              </a:tabLst>
            </a:pPr>
            <a:r>
              <a:rPr lang="en-US" sz="2000" u="sng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2000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000" u="sng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as-sa.aadnc-aandc.gc.ca/vpn/tmindex.html</a:t>
            </a:r>
            <a:endParaRPr lang="en-US" sz="2000" u="sng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buSzPct val="100000"/>
              <a:tabLst>
                <a:tab pos="5486400" algn="r"/>
              </a:tabLst>
            </a:pPr>
            <a:endParaRPr lang="en-US" sz="2000" dirty="0">
              <a:solidFill>
                <a:srgbClr val="000066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buSzPct val="100000"/>
              <a:tabLst>
                <a:tab pos="5486400" algn="r"/>
              </a:tabLst>
            </a:pP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buSzPct val="100000"/>
              <a:tabLst>
                <a:tab pos="5486400" algn="r"/>
              </a:tabLst>
            </a:pP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556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3"/>
              <a:tabLst>
                <a:tab pos="5486400" algn="r"/>
              </a:tabLst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name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click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On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537537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bookmark the INAC Secure Authentication page or add it to your favourites. After you log on, you can create a bookmark.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465" y="3352800"/>
            <a:ext cx="2121535" cy="1184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4" descr="C:\Users\mantelll\AppData\Local\Microsoft\Windows\Temporary Internet Files\Content.IE5\U7STYQPB\1384991750[1]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5564355"/>
            <a:ext cx="46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6388" y="5431005"/>
            <a:ext cx="8075612" cy="1122195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 smtClean="0"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3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46075" y="3392488"/>
            <a:ext cx="86106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Report has </a:t>
            </a:r>
            <a:r>
              <a:rPr lang="en-AU" sz="2000" b="0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errors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on </a:t>
            </a:r>
            <a:r>
              <a:rPr lang="en-AU" sz="20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</a:t>
            </a:r>
            <a:r>
              <a:rPr lang="en-A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 and then click             </a:t>
            </a:r>
            <a:r>
              <a:rPr lang="en-AU" sz="20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.  Skip 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33.</a:t>
            </a:r>
          </a:p>
          <a:p>
            <a:pPr marL="457200" indent="-457200" algn="l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Report </a:t>
            </a:r>
            <a:r>
              <a:rPr lang="en-AU" sz="2000" b="0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errors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there are two features you can use to review and/or fix them:</a:t>
            </a:r>
          </a:p>
          <a:p>
            <a:pPr marL="914400" lvl="1" indent="-457200" algn="l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AU" sz="2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and Warnings</a:t>
            </a: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 to see the sections where they occur and to navigate to an error/warning to fix it</a:t>
            </a:r>
          </a:p>
          <a:p>
            <a:pPr marL="914400" lvl="1" indent="-457200" algn="l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AU" sz="2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Assisted E/W Navigation 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 to have the system navigate through the errors/warnings one by 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066800"/>
            <a:ext cx="8763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Count </a:t>
            </a: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the number of errors or warnings.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2600" y="1528763"/>
            <a:ext cx="514985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ectangle 11"/>
          <p:cNvSpPr/>
          <p:nvPr/>
        </p:nvSpPr>
        <p:spPr>
          <a:xfrm>
            <a:off x="4224338" y="1763713"/>
            <a:ext cx="2678112" cy="12080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5313" y="2006600"/>
            <a:ext cx="1249362" cy="2809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2296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CA" dirty="0"/>
              <a:t>Validate the Report</a:t>
            </a:r>
            <a:endParaRPr lang="en-US" dirty="0"/>
          </a:p>
        </p:txBody>
      </p:sp>
      <p:pic>
        <p:nvPicPr>
          <p:cNvPr id="171018" name="Picture 3" descr="Z:\EISProjectTeam\Cari-LeeAnne\Screen Captures\Presentations\What's New in R13\Buttons\Button - Next 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575" y="3433763"/>
            <a:ext cx="579437" cy="2746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49" y="3756818"/>
            <a:ext cx="981075" cy="2778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65313" y="2295525"/>
            <a:ext cx="1249362" cy="227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30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1057" y="2319737"/>
            <a:ext cx="5211087" cy="212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1147763"/>
            <a:ext cx="8648700" cy="5662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                 tab and the </a:t>
            </a:r>
            <a:r>
              <a:rPr lang="en-AU" sz="2000" b="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and Warnings Report 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displayed in a window.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 </a:t>
            </a:r>
            <a:r>
              <a:rPr lang="en-A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circle 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(error) or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circle 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(warning) and a </a:t>
            </a: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displayed.</a:t>
            </a: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AU" sz="32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 </a:t>
            </a: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system moves you to the field </a:t>
            </a:r>
            <a:b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error occurred to enter data.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           to print the list of errors.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           to view the sections of the form </a:t>
            </a:r>
            <a:b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they occur. Click            to list only </a:t>
            </a:r>
            <a:b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sections where errors occur.  </a:t>
            </a:r>
            <a:endParaRPr lang="en-CA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365760"/>
            <a:ext cx="8229600" cy="731520"/>
          </a:xfrm>
        </p:spPr>
        <p:txBody>
          <a:bodyPr>
            <a:normAutofit/>
          </a:bodyPr>
          <a:lstStyle/>
          <a:p>
            <a:pPr indent="-457200" algn="l">
              <a:lnSpc>
                <a:spcPct val="150000"/>
              </a:lnSpc>
              <a:spcAft>
                <a:spcPts val="1800"/>
              </a:spcAft>
              <a:tabLst>
                <a:tab pos="349250" algn="l"/>
                <a:tab pos="5715000" algn="l"/>
              </a:tabLst>
              <a:defRPr/>
            </a:pPr>
            <a:r>
              <a:rPr lang="en-CA" altLang="en-US" sz="2800" b="1" dirty="0">
                <a:solidFill>
                  <a:srgbClr val="183E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Validate Report:  Errors and Warnings Tab</a:t>
            </a:r>
            <a:endParaRPr lang="en-GB" altLang="en-US" sz="2800" b="1" dirty="0">
              <a:solidFill>
                <a:srgbClr val="183E7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3930651"/>
            <a:ext cx="1371600" cy="215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E5E5CC"/>
              </a:solidFill>
            </a:endParaRPr>
          </a:p>
        </p:txBody>
      </p:sp>
      <p:pic>
        <p:nvPicPr>
          <p:cNvPr id="1720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725" y="1190625"/>
            <a:ext cx="1600200" cy="2571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2043" name="Straight Arrow Connector 7"/>
          <p:cNvCxnSpPr>
            <a:cxnSpLocks noChangeShapeType="1"/>
          </p:cNvCxnSpPr>
          <p:nvPr/>
        </p:nvCxnSpPr>
        <p:spPr bwMode="auto">
          <a:xfrm>
            <a:off x="2371725" y="3079750"/>
            <a:ext cx="600075" cy="2397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20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975" y="5541963"/>
            <a:ext cx="581025" cy="2381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892800" y="3951288"/>
            <a:ext cx="2317750" cy="1936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E5E5CC"/>
              </a:solidFill>
            </a:endParaRPr>
          </a:p>
        </p:txBody>
      </p:sp>
      <p:pic>
        <p:nvPicPr>
          <p:cNvPr id="17204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5840413"/>
            <a:ext cx="619125" cy="276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204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463" y="6119813"/>
            <a:ext cx="685800" cy="257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2050" name="Straight Arrow Connector 17"/>
          <p:cNvCxnSpPr>
            <a:cxnSpLocks noChangeShapeType="1"/>
          </p:cNvCxnSpPr>
          <p:nvPr/>
        </p:nvCxnSpPr>
        <p:spPr bwMode="auto">
          <a:xfrm flipV="1">
            <a:off x="4953000" y="3383956"/>
            <a:ext cx="703600" cy="65464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" y="2782009"/>
            <a:ext cx="1352550" cy="1362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324" y="3222031"/>
            <a:ext cx="2465047" cy="1655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5310972"/>
            <a:ext cx="2508250" cy="937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54750" y="5304622"/>
            <a:ext cx="2508250" cy="475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E5E5CC"/>
              </a:solidFill>
            </a:endParaRPr>
          </a:p>
        </p:txBody>
      </p:sp>
      <p:cxnSp>
        <p:nvCxnSpPr>
          <p:cNvPr id="172045" name="Straight Arrow Connector 10"/>
          <p:cNvCxnSpPr>
            <a:cxnSpLocks noChangeShapeType="1"/>
          </p:cNvCxnSpPr>
          <p:nvPr/>
        </p:nvCxnSpPr>
        <p:spPr bwMode="auto">
          <a:xfrm>
            <a:off x="7162800" y="3463486"/>
            <a:ext cx="762000" cy="184113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5791200" y="3231712"/>
            <a:ext cx="1371600" cy="215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E5E5CC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31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3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5757863"/>
            <a:ext cx="3101975" cy="9477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1071563"/>
            <a:ext cx="86487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                tab to go through the errors/warnings one by one (in order)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    button.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information and make updates, as required. </a:t>
            </a: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identified by a     and a short description. </a:t>
            </a: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14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endParaRPr lang="en-AU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               to move forward through the errors or warnings or </a:t>
            </a:r>
            <a:b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                 to move back to a previous one.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they have been resolved, click                                .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               . </a:t>
            </a:r>
            <a:endParaRPr lang="en-CA" sz="20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365760"/>
            <a:ext cx="8709025" cy="750887"/>
          </a:xfrm>
        </p:spPr>
        <p:txBody>
          <a:bodyPr>
            <a:normAutofit/>
          </a:bodyPr>
          <a:lstStyle/>
          <a:p>
            <a:pPr indent="-457200" algn="l">
              <a:lnSpc>
                <a:spcPct val="150000"/>
              </a:lnSpc>
              <a:spcAft>
                <a:spcPts val="1800"/>
              </a:spcAft>
              <a:tabLst>
                <a:tab pos="349250" algn="l"/>
                <a:tab pos="5715000" algn="l"/>
              </a:tabLst>
              <a:defRPr/>
            </a:pPr>
            <a:r>
              <a:rPr lang="en-CA" altLang="en-US" sz="2800" b="1" dirty="0">
                <a:solidFill>
                  <a:srgbClr val="183E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Validate Report: Assisted E/W Navigation Tab</a:t>
            </a:r>
            <a:endParaRPr lang="en-GB" altLang="en-US" sz="2800" b="1" dirty="0">
              <a:solidFill>
                <a:srgbClr val="183E7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7650" y="5922963"/>
            <a:ext cx="600075" cy="19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E5E5CC"/>
              </a:solidFill>
            </a:endParaRPr>
          </a:p>
        </p:txBody>
      </p:sp>
      <p:pic>
        <p:nvPicPr>
          <p:cNvPr id="1730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038" y="1143000"/>
            <a:ext cx="1589087" cy="242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30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638" y="1828800"/>
            <a:ext cx="747712" cy="241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30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638" y="2876550"/>
            <a:ext cx="2897187" cy="141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05000" y="3486150"/>
            <a:ext cx="2779713" cy="809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E5E5CC"/>
              </a:solidFill>
            </a:endParaRPr>
          </a:p>
        </p:txBody>
      </p:sp>
      <p:pic>
        <p:nvPicPr>
          <p:cNvPr id="17306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688" y="4514850"/>
            <a:ext cx="884237" cy="2444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713" y="4843463"/>
            <a:ext cx="990600" cy="2349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306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5143500"/>
            <a:ext cx="2133600" cy="285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3070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2536825"/>
            <a:ext cx="2413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7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275" y="5549900"/>
            <a:ext cx="965200" cy="2778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32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18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365760"/>
            <a:ext cx="8456612" cy="7632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lnSpc>
                <a:spcPct val="150000"/>
              </a:lnSpc>
              <a:spcAft>
                <a:spcPts val="1800"/>
              </a:spcAft>
              <a:tabLst>
                <a:tab pos="349250" algn="l"/>
                <a:tab pos="5715000" algn="l"/>
              </a:tabLst>
              <a:defRPr/>
            </a:pPr>
            <a:r>
              <a:rPr lang="en-CA" altLang="en-US" sz="2800" b="1" dirty="0">
                <a:solidFill>
                  <a:srgbClr val="183E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Reported Expenses Summary</a:t>
            </a:r>
            <a:endParaRPr lang="en-GB" altLang="en-US" sz="2800" b="1" dirty="0">
              <a:solidFill>
                <a:srgbClr val="183E7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2133600"/>
            <a:ext cx="433876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indent="-1587">
              <a:spcAft>
                <a:spcPct val="37000"/>
              </a:spcAft>
              <a:buFontTx/>
              <a:buNone/>
              <a:defRPr/>
            </a:pPr>
            <a:r>
              <a:rPr lang="en-US" sz="2400" b="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the summaries:</a:t>
            </a:r>
          </a:p>
          <a:p>
            <a:pPr marL="455613" lvl="1" indent="-457200">
              <a:spcAft>
                <a:spcPct val="37000"/>
              </a:spcAft>
              <a:buFont typeface="+mj-lt"/>
              <a:buAutoNum type="arabicPeriod"/>
              <a:defRPr/>
            </a:pPr>
            <a:r>
              <a:rPr lang="en-US" sz="2000" b="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2000" b="0" i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Expenses Summary </a:t>
            </a:r>
            <a:r>
              <a:rPr lang="en-US" sz="2000" b="0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</a:t>
            </a:r>
            <a:endParaRPr lang="en-US" sz="2000" b="0" kern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3" lvl="1" indent="-457200">
              <a:spcAft>
                <a:spcPct val="37000"/>
              </a:spcAft>
              <a:buFont typeface="+mj-lt"/>
              <a:buAutoNum type="arabicPeriod"/>
              <a:defRPr/>
            </a:pP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Scroll down to see Section </a:t>
            </a:r>
            <a:r>
              <a:rPr lang="en-US" sz="20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&amp; 3. </a:t>
            </a:r>
          </a:p>
          <a:p>
            <a:pPr marL="457200" lvl="1" indent="-457200">
              <a:spcAft>
                <a:spcPct val="370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buttons. </a:t>
            </a:r>
          </a:p>
          <a:p>
            <a:pPr marL="457200" lvl="1" indent="-457200">
              <a:spcAft>
                <a:spcPct val="37000"/>
              </a:spcAft>
              <a:buFont typeface="+mj-lt"/>
              <a:buAutoNum type="arabicPeriod"/>
              <a:defRPr/>
            </a:pPr>
            <a:r>
              <a:rPr lang="en-US" sz="2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20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to close. </a:t>
            </a:r>
            <a:endParaRPr lang="en-US" sz="1800" b="0" i="1" kern="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75" y="1116013"/>
            <a:ext cx="1749425" cy="862012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5563" y="1781175"/>
            <a:ext cx="1524000" cy="19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740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229100"/>
            <a:ext cx="261937" cy="2206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5103813"/>
            <a:ext cx="396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6713" algn="l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6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These are helpful summaries providing the ‘big picture’ . There is a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by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Organization, Rolled Up Totals</a:t>
            </a:r>
            <a:r>
              <a:rPr lang="en-US" sz="16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by Objective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0" y="4999038"/>
            <a:ext cx="4241800" cy="1428214"/>
          </a:xfrm>
          <a:prstGeom prst="rect">
            <a:avLst/>
          </a:prstGeom>
          <a:noFill/>
          <a:ln w="28575" algn="ctr">
            <a:solidFill>
              <a:srgbClr val="33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>
              <a:latin typeface="+mn-lt"/>
            </a:endParaRPr>
          </a:p>
        </p:txBody>
      </p:sp>
      <p:pic>
        <p:nvPicPr>
          <p:cNvPr id="17409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113338"/>
            <a:ext cx="4572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844" y="1116013"/>
            <a:ext cx="4186111" cy="369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408237"/>
            <a:ext cx="4351165" cy="361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98600"/>
            <a:ext cx="4495800" cy="1862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27252"/>
            <a:ext cx="685800" cy="4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33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14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354013" y="404019"/>
            <a:ext cx="86852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Submit the Report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252538"/>
            <a:ext cx="8305800" cy="39862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 startAt="10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sz="2200" b="0" dirty="0">
                <a:ea typeface="+mn-ea"/>
              </a:rPr>
              <a:t>Following successful validation of the Report, the Errors and Warnings summary will indicate there are no longer any </a:t>
            </a:r>
            <a:r>
              <a:rPr lang="en-US" sz="2200" b="0" dirty="0" smtClean="0">
                <a:ea typeface="+mn-ea"/>
              </a:rPr>
              <a:t>errors</a:t>
            </a:r>
          </a:p>
          <a:p>
            <a:pPr marL="0" indent="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sz="2200" b="0" dirty="0" smtClean="0">
              <a:ea typeface="+mn-ea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0" dirty="0" smtClean="0">
                <a:ea typeface="+mn-ea"/>
              </a:rPr>
              <a:t>Click on the </a:t>
            </a:r>
            <a:r>
              <a:rPr lang="en-US" sz="2200" b="0" i="1" dirty="0">
                <a:ea typeface="+mn-ea"/>
              </a:rPr>
              <a:t>Submit</a:t>
            </a:r>
            <a:r>
              <a:rPr lang="en-US" sz="2200" b="0" dirty="0">
                <a:ea typeface="+mn-ea"/>
              </a:rPr>
              <a:t> </a:t>
            </a:r>
            <a:r>
              <a:rPr lang="en-US" sz="2200" b="0" dirty="0" smtClean="0">
                <a:ea typeface="+mn-ea"/>
              </a:rPr>
              <a:t>chevron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200" b="0" dirty="0">
              <a:ea typeface="+mn-ea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200" b="0" dirty="0" smtClean="0">
              <a:ea typeface="+mn-ea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200" b="0" dirty="0">
              <a:ea typeface="+mn-ea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200" b="0" dirty="0" smtClean="0">
              <a:ea typeface="+mn-ea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0" dirty="0" smtClean="0">
                <a:ea typeface="+mn-ea"/>
              </a:rPr>
              <a:t>Click the           button. </a:t>
            </a:r>
          </a:p>
        </p:txBody>
      </p:sp>
      <p:pic>
        <p:nvPicPr>
          <p:cNvPr id="175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48225"/>
            <a:ext cx="647700" cy="266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38200" y="2819400"/>
            <a:ext cx="6762750" cy="1522413"/>
            <a:chOff x="838200" y="2819400"/>
            <a:chExt cx="6762750" cy="152241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8200" y="2819400"/>
              <a:ext cx="1724025" cy="152241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2847975"/>
              <a:ext cx="5133975" cy="106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90575" y="2771775"/>
            <a:ext cx="6838950" cy="1647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391150" y="3505198"/>
            <a:ext cx="533400" cy="2667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34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685212" cy="7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0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rgbClr val="183E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CA" dirty="0"/>
              <a:t>Confirmation and Status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252538"/>
            <a:ext cx="8305800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 startAt="10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0" dirty="0" smtClean="0">
                <a:ea typeface="+mn-ea"/>
              </a:rPr>
              <a:t>On the </a:t>
            </a:r>
            <a:r>
              <a:rPr lang="en-US" sz="2200" b="0" i="1" dirty="0" smtClean="0">
                <a:ea typeface="+mn-ea"/>
              </a:rPr>
              <a:t>Receipt </a:t>
            </a:r>
            <a:r>
              <a:rPr lang="en-US" sz="2200" b="0" dirty="0" smtClean="0">
                <a:ea typeface="+mn-ea"/>
              </a:rPr>
              <a:t>chevron, a </a:t>
            </a:r>
            <a:r>
              <a:rPr lang="en-US" sz="2200" b="0" dirty="0">
                <a:ea typeface="+mn-ea"/>
              </a:rPr>
              <a:t>confirmation message </a:t>
            </a:r>
            <a:r>
              <a:rPr lang="en-US" sz="2200" b="0" dirty="0" smtClean="0">
                <a:ea typeface="+mn-ea"/>
              </a:rPr>
              <a:t>is displayed.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106863"/>
            <a:ext cx="8001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sz="2200" b="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appear next to the Report on the </a:t>
            </a:r>
            <a:r>
              <a:rPr lang="en-US" sz="2200" b="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 Report Status </a:t>
            </a:r>
            <a:r>
              <a:rPr lang="en-US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4763" y="3081338"/>
            <a:ext cx="2078037" cy="17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394748"/>
            <a:ext cx="7467600" cy="396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934200" y="5381625"/>
            <a:ext cx="609600" cy="4095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1" y="2057400"/>
            <a:ext cx="6019799" cy="1759866"/>
            <a:chOff x="1219201" y="2057400"/>
            <a:chExt cx="7010399" cy="2049464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057400"/>
              <a:ext cx="5334000" cy="1749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5355" name="Picture 11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9201" y="2066926"/>
              <a:ext cx="1664882" cy="203993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219200" y="2022475"/>
            <a:ext cx="6019799" cy="18637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35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724400"/>
            <a:ext cx="3057525" cy="1143000"/>
          </a:xfrm>
        </p:spPr>
        <p:txBody>
          <a:bodyPr/>
          <a:lstStyle/>
          <a:p>
            <a:pPr marL="457200" indent="-457200" algn="ctr" eaLnBrk="1" hangingPunct="1">
              <a:lnSpc>
                <a:spcPct val="150000"/>
              </a:lnSpc>
              <a:spcAft>
                <a:spcPts val="1800"/>
              </a:spcAft>
              <a:tabLst>
                <a:tab pos="349250" algn="l"/>
                <a:tab pos="5715000" algn="l"/>
              </a:tabLst>
            </a:pPr>
            <a:r>
              <a:rPr lang="en-CA" altLang="en-US" sz="4000" smtClean="0">
                <a:solidFill>
                  <a:srgbClr val="183E73"/>
                </a:solidFill>
              </a:rPr>
              <a:t>Questions?</a:t>
            </a:r>
            <a:endParaRPr lang="en-GB" altLang="en-US" sz="4000" smtClean="0">
              <a:solidFill>
                <a:srgbClr val="183E73"/>
              </a:solidFill>
            </a:endParaRPr>
          </a:p>
        </p:txBody>
      </p:sp>
      <p:pic>
        <p:nvPicPr>
          <p:cNvPr id="177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37661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36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49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>
          <a:xfrm>
            <a:off x="274320" y="36576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8288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tabLst>
                <a:tab pos="349250" algn="l"/>
                <a:tab pos="5715000" algn="l"/>
              </a:tabLst>
            </a:pPr>
            <a:r>
              <a:rPr lang="en-US" sz="2800" b="1" dirty="0" smtClean="0">
                <a:solidFill>
                  <a:srgbClr val="183E73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INAC Services Portal</a:t>
            </a:r>
            <a:endParaRPr lang="en-US" sz="2800" b="1" dirty="0">
              <a:solidFill>
                <a:srgbClr val="FF00FF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890979"/>
            <a:ext cx="8378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the following elements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7740" y="1313374"/>
            <a:ext cx="8356490" cy="523772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6198781" y="2917702"/>
            <a:ext cx="2357145" cy="3429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tabLst>
                <a:tab pos="5715000" algn="l"/>
              </a:tabLst>
            </a:pPr>
            <a:endParaRPr lang="en-US" smtClean="0">
              <a:ln>
                <a:solidFill>
                  <a:srgbClr val="FF0000"/>
                </a:solidFill>
              </a:ln>
              <a:noFill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432158" y="6235283"/>
            <a:ext cx="1123768" cy="3158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tabLst>
                <a:tab pos="5715000" algn="l"/>
              </a:tabLst>
            </a:pPr>
            <a:endParaRPr lang="en-US" smtClean="0">
              <a:ln>
                <a:solidFill>
                  <a:srgbClr val="FF0000"/>
                </a:solidFill>
              </a:ln>
              <a:noFill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077291" y="1306063"/>
            <a:ext cx="467621" cy="25465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tabLst>
                <a:tab pos="5715000" algn="l"/>
              </a:tabLst>
            </a:pPr>
            <a:endParaRPr lang="en-US" smtClean="0">
              <a:ln>
                <a:solidFill>
                  <a:srgbClr val="FF0000"/>
                </a:solidFill>
              </a:ln>
              <a:noFill/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596" y="1586595"/>
            <a:ext cx="4371889" cy="715089"/>
          </a:xfrm>
          <a:prstGeom prst="roundRect">
            <a:avLst/>
          </a:prstGeom>
          <a:solidFill>
            <a:srgbClr val="FFFFFF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button to toggle between English and French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6132955"/>
            <a:ext cx="3133426" cy="408623"/>
          </a:xfrm>
          <a:prstGeom prst="roundRect">
            <a:avLst/>
          </a:prstGeom>
          <a:solidFill>
            <a:srgbClr val="FFFFFF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Version Number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0589" y="2900164"/>
            <a:ext cx="1829081" cy="408623"/>
          </a:xfrm>
          <a:prstGeom prst="roundRect">
            <a:avLst/>
          </a:prstGeom>
          <a:solidFill>
            <a:srgbClr val="FFFFFF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87739" y="3213103"/>
            <a:ext cx="2236483" cy="294360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tabLst>
                <a:tab pos="5715000" algn="l"/>
              </a:tabLst>
            </a:pPr>
            <a:endParaRPr lang="en-US" smtClean="0">
              <a:ln>
                <a:solidFill>
                  <a:srgbClr val="FF0000"/>
                </a:solidFill>
              </a:ln>
              <a:noFill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9286" y="4113135"/>
            <a:ext cx="4196314" cy="715089"/>
          </a:xfrm>
          <a:prstGeom prst="roundRect">
            <a:avLst/>
          </a:prstGeom>
          <a:solidFill>
            <a:srgbClr val="FFFFFF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Services Menu contains a list of actions the user can perform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7740" y="2346805"/>
            <a:ext cx="4543748" cy="32738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tabLst>
                <a:tab pos="5715000" algn="l"/>
              </a:tabLst>
            </a:pPr>
            <a:endParaRPr lang="en-US" smtClean="0">
              <a:ln>
                <a:solidFill>
                  <a:srgbClr val="FF0000"/>
                </a:solidFill>
              </a:ln>
              <a:noFill/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9012" y="2336088"/>
            <a:ext cx="1399770" cy="408623"/>
          </a:xfrm>
          <a:prstGeom prst="roundRect">
            <a:avLst/>
          </a:prstGeom>
          <a:solidFill>
            <a:srgbClr val="FFFFFF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Bar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6468" y="1295400"/>
            <a:ext cx="8359458" cy="10406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tabLst>
                <a:tab pos="5715000" algn="l"/>
              </a:tabLst>
            </a:pPr>
            <a:endParaRPr lang="en-US" smtClean="0">
              <a:ln>
                <a:solidFill>
                  <a:srgbClr val="FF0000"/>
                </a:solidFill>
              </a:ln>
              <a:noFill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0704" y="1724505"/>
            <a:ext cx="1399770" cy="408623"/>
          </a:xfrm>
          <a:prstGeom prst="roundRect">
            <a:avLst/>
          </a:prstGeom>
          <a:solidFill>
            <a:srgbClr val="FFFFFF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424221" y="3278141"/>
            <a:ext cx="6112066" cy="32729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tabLst>
                <a:tab pos="5715000" algn="l"/>
              </a:tabLst>
            </a:pPr>
            <a:endParaRPr lang="en-US" smtClean="0">
              <a:ln>
                <a:solidFill>
                  <a:srgbClr val="FF0000"/>
                </a:solidFill>
              </a:ln>
              <a:noFill/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2266" y="3743250"/>
            <a:ext cx="2117925" cy="408623"/>
          </a:xfrm>
          <a:prstGeom prst="roundRect">
            <a:avLst/>
          </a:prstGeom>
          <a:solidFill>
            <a:srgbClr val="FFFFFF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Window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4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5105400"/>
            <a:ext cx="5747811" cy="14214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7405" y="1804788"/>
            <a:ext cx="8562333" cy="2957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224021" y="2569583"/>
            <a:ext cx="2395354" cy="3606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74320" y="365760"/>
            <a:ext cx="8412480" cy="751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8288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tabLst>
                <a:tab pos="349250" algn="l"/>
                <a:tab pos="5715000" algn="l"/>
              </a:tabLst>
            </a:pPr>
            <a:r>
              <a:rPr lang="en-US" sz="2800" dirty="0">
                <a:solidFill>
                  <a:srgbClr val="183E73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Locating </a:t>
            </a:r>
            <a:r>
              <a:rPr lang="en-US" sz="2800" dirty="0" smtClean="0">
                <a:solidFill>
                  <a:srgbClr val="183E73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Your PSE Report</a:t>
            </a:r>
            <a:endParaRPr lang="en-US" sz="2800" dirty="0">
              <a:solidFill>
                <a:srgbClr val="183E73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556" y="1096079"/>
            <a:ext cx="4743694" cy="383619"/>
          </a:xfrm>
          <a:prstGeom prst="roundRect">
            <a:avLst>
              <a:gd name="adj" fmla="val 6760"/>
            </a:avLst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 Report Status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chevron.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7794" y="3121699"/>
            <a:ext cx="5105400" cy="408623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locate your reporting obligation.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6624" y="4108459"/>
            <a:ext cx="5638800" cy="1269980"/>
          </a:xfrm>
          <a:prstGeom prst="roundRect">
            <a:avLst>
              <a:gd name="adj" fmla="val 10030"/>
            </a:avLst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nsure that the following are selected: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= Current Fiscal Year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 = Your Organization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= All (excluding Accepted and Cancelled)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24028" y="4425801"/>
            <a:ext cx="752597" cy="2574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19375" y="2179919"/>
            <a:ext cx="6229350" cy="1763431"/>
          </a:xfrm>
          <a:prstGeom prst="roundRect">
            <a:avLst>
              <a:gd name="adj" fmla="val 486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00800" y="6204941"/>
            <a:ext cx="528907" cy="2643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229272"/>
            <a:ext cx="7219949" cy="1021556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page numbers to navigate through the search results to locate the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Register of Post-Secondary Education Students Report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308469" y="6164164"/>
            <a:ext cx="3949331" cy="3626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7938" y="4024961"/>
            <a:ext cx="2657475" cy="408623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5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15" grpId="0" animBg="1"/>
      <p:bldP spid="15" grpId="1" animBg="1"/>
      <p:bldP spid="14" grpId="0" animBg="1"/>
      <p:bldP spid="14" grpId="1" animBg="1"/>
      <p:bldP spid="8" grpId="0" animBg="1"/>
      <p:bldP spid="8" grpId="1" animBg="1"/>
      <p:bldP spid="7" grpId="0" animBg="1"/>
      <p:bldP spid="7" grpId="1" animBg="1"/>
      <p:bldP spid="17" grpId="0" animBg="1"/>
      <p:bldP spid="16" grpId="0" animBg="1"/>
      <p:bldP spid="16" grpId="1" animBg="1"/>
      <p:bldP spid="41" grpId="0" animBg="1"/>
      <p:bldP spid="4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55557" y="1481611"/>
            <a:ext cx="5434374" cy="24807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456613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algn="l">
              <a:spcAft>
                <a:spcPct val="37000"/>
              </a:spcAft>
              <a:buChar char="•"/>
              <a:tabLst>
                <a:tab pos="349250" algn="l"/>
                <a:tab pos="57150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6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algn="l">
              <a:lnSpc>
                <a:spcPts val="1600"/>
              </a:lnSpc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800"/>
              </a:spcAft>
              <a:buFontTx/>
              <a:buNone/>
            </a:pPr>
            <a:r>
              <a:rPr lang="en-CA" altLang="en-US" sz="2800" b="1" dirty="0">
                <a:solidFill>
                  <a:srgbClr val="183E73"/>
                </a:solidFill>
                <a:ea typeface="MS PGothic" pitchFamily="34" charset="-128"/>
                <a:cs typeface="Arial" panose="020B0604020202020204" pitchFamily="34" charset="0"/>
              </a:rPr>
              <a:t>Start </a:t>
            </a:r>
            <a:r>
              <a:rPr lang="en-CA" altLang="en-US" sz="2800" b="1" dirty="0" smtClean="0">
                <a:solidFill>
                  <a:srgbClr val="183E73"/>
                </a:solidFill>
                <a:ea typeface="MS PGothic" pitchFamily="34" charset="-128"/>
                <a:cs typeface="Arial" panose="020B0604020202020204" pitchFamily="34" charset="0"/>
              </a:rPr>
              <a:t>Options</a:t>
            </a:r>
            <a:endParaRPr lang="en-US" altLang="en-US" sz="2800" b="1" dirty="0">
              <a:solidFill>
                <a:srgbClr val="183E73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3568" y="2226419"/>
            <a:ext cx="347632" cy="1924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" y="4038600"/>
            <a:ext cx="8374063" cy="21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working on an existing DCI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Report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continue working on the Report that you have started.</a:t>
            </a:r>
          </a:p>
          <a:p>
            <a:pPr marL="342900" indent="-342900" algn="l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file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upload a PDF or XML file containing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Report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342900" indent="-342900" algn="l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Roll-over data from last year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pre-fill many fields from last year’s Report including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Student information,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is the preferred option.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8625" y="1066800"/>
            <a:ext cx="802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chevron there are several options including: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24664" y="2474356"/>
            <a:ext cx="3495136" cy="11964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5808" y="6229350"/>
            <a:ext cx="6484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Note*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7 and 8 for more </a:t>
            </a:r>
            <a:r>
              <a:rPr lang="en-US" sz="16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on the Start Options</a:t>
            </a:r>
            <a:r>
              <a:rPr lang="en-US" sz="1600" b="0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87206" y="6172518"/>
            <a:ext cx="7442394" cy="535438"/>
          </a:xfrm>
          <a:prstGeom prst="rect">
            <a:avLst/>
          </a:prstGeom>
          <a:noFill/>
          <a:ln w="28575" algn="ctr">
            <a:solidFill>
              <a:srgbClr val="33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>
              <a:latin typeface="+mn-lt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210" y="6258213"/>
            <a:ext cx="439926" cy="37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6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0375" y="4214067"/>
            <a:ext cx="8235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2788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200">
              <a:defRPr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en-US" altLang="en-US" b="0" dirty="0" smtClean="0">
                <a:solidFill>
                  <a:srgbClr val="0B1F39">
                    <a:lumMod val="75000"/>
                    <a:lumOff val="25000"/>
                  </a:srgbClr>
                </a:solidFill>
              </a:rPr>
              <a:t>: 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ways to navigate online:</a:t>
            </a:r>
          </a:p>
          <a:p>
            <a:pPr marL="1257300" indent="-342900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   button.</a:t>
            </a:r>
          </a:p>
          <a:p>
            <a:pPr marL="1257300" indent="-342900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 tab (e.g.,                ). The tab changes to an orange chevron (e.g.,                  ) to indicate the tab is active and the information is displayed.</a:t>
            </a:r>
          </a:p>
          <a:p>
            <a:pPr marL="1257300" indent="-342900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 sub-tab (e.g</a:t>
            </a:r>
            <a:r>
              <a:rPr lang="en-US" altLang="en-US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                  ) </a:t>
            </a:r>
            <a:r>
              <a:rPr lang="en-US" alt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down arrow. More sub-tabs are displayed </a:t>
            </a:r>
            <a:r>
              <a:rPr lang="en-US" altLang="en-US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below. </a:t>
            </a:r>
            <a:endParaRPr lang="en-US" altLang="en-US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-342900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 sub-tab (e.g.                     ) and information is listed.</a:t>
            </a:r>
          </a:p>
        </p:txBody>
      </p:sp>
      <p:sp>
        <p:nvSpPr>
          <p:cNvPr id="153603" name="Rectangle 2"/>
          <p:cNvSpPr txBox="1">
            <a:spLocks noChangeArrowheads="1"/>
          </p:cNvSpPr>
          <p:nvPr/>
        </p:nvSpPr>
        <p:spPr bwMode="auto">
          <a:xfrm>
            <a:off x="274320" y="365760"/>
            <a:ext cx="8456613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82880"/>
          <a:lstStyle>
            <a:lvl1pPr marL="457200" indent="-457200" algn="l">
              <a:spcAft>
                <a:spcPct val="37000"/>
              </a:spcAft>
              <a:buChar char="•"/>
              <a:tabLst>
                <a:tab pos="349250" algn="l"/>
                <a:tab pos="57150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6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3500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algn="l">
              <a:lnSpc>
                <a:spcPts val="1600"/>
              </a:lnSpc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49250" algn="l"/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>
              <a:lnSpc>
                <a:spcPct val="150000"/>
              </a:lnSpc>
              <a:spcAft>
                <a:spcPts val="1800"/>
              </a:spcAft>
              <a:buFontTx/>
              <a:buNone/>
            </a:pPr>
            <a:r>
              <a:rPr lang="en-CA" altLang="en-US" sz="2800" b="1" dirty="0">
                <a:solidFill>
                  <a:srgbClr val="183E73"/>
                </a:solidFill>
                <a:ea typeface="MS PGothic" pitchFamily="34" charset="-128"/>
                <a:cs typeface="Arial" panose="020B0604020202020204" pitchFamily="34" charset="0"/>
              </a:rPr>
              <a:t>Start Options (Roll-over Data from Last Year)</a:t>
            </a:r>
            <a:endParaRPr lang="en-US" altLang="en-US" sz="2800" b="1" dirty="0">
              <a:solidFill>
                <a:srgbClr val="183E73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74650" y="1219200"/>
            <a:ext cx="7931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altLang="en-US" sz="2400" b="0" dirty="0">
                <a:solidFill>
                  <a:srgbClr val="002060"/>
                </a:solidFill>
                <a:cs typeface="Arial" panose="020B0604020202020204" pitchFamily="34" charset="0"/>
              </a:rPr>
              <a:t>Choose the 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Roll-over data from last year </a:t>
            </a:r>
            <a:r>
              <a:rPr lang="en-US" altLang="en-US" sz="2400" b="0" dirty="0">
                <a:solidFill>
                  <a:srgbClr val="002060"/>
                </a:solidFill>
                <a:cs typeface="Arial" panose="020B0604020202020204" pitchFamily="34" charset="0"/>
              </a:rPr>
              <a:t>option</a:t>
            </a:r>
            <a:r>
              <a:rPr lang="en-CA" altLang="en-US" sz="2400" b="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altLang="en-US" sz="2400" b="0" dirty="0">
                <a:solidFill>
                  <a:srgbClr val="002060"/>
                </a:solidFill>
                <a:cs typeface="Arial" panose="020B0604020202020204" pitchFamily="34" charset="0"/>
              </a:rPr>
              <a:t>Click on the          </a:t>
            </a:r>
            <a:r>
              <a:rPr lang="en-US" altLang="en-US" sz="24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button</a:t>
            </a:r>
            <a:r>
              <a:rPr lang="en-US" altLang="en-US" sz="2400" b="0" dirty="0">
                <a:solidFill>
                  <a:srgbClr val="002060"/>
                </a:solidFill>
                <a:cs typeface="Arial" panose="020B0604020202020204" pitchFamily="34" charset="0"/>
              </a:rPr>
              <a:t>. Wait for a few moments and the </a:t>
            </a:r>
            <a:r>
              <a:rPr lang="en-US" altLang="en-US" sz="2400" b="0" i="1" dirty="0">
                <a:solidFill>
                  <a:srgbClr val="002060"/>
                </a:solidFill>
                <a:cs typeface="Arial" panose="020B0604020202020204" pitchFamily="34" charset="0"/>
              </a:rPr>
              <a:t>Identification</a:t>
            </a:r>
            <a:r>
              <a:rPr lang="en-US" altLang="en-US" sz="2400" b="0" dirty="0">
                <a:solidFill>
                  <a:srgbClr val="002060"/>
                </a:solidFill>
                <a:cs typeface="Arial" panose="020B0604020202020204" pitchFamily="34" charset="0"/>
              </a:rPr>
              <a:t> screen is displayed (see 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Tip</a:t>
            </a:r>
            <a:r>
              <a:rPr lang="en-US" altLang="en-US" sz="2400" b="0" dirty="0">
                <a:solidFill>
                  <a:srgbClr val="002060"/>
                </a:solidFill>
                <a:cs typeface="Arial" panose="020B0604020202020204" pitchFamily="34" charset="0"/>
              </a:rPr>
              <a:t> below</a:t>
            </a:r>
            <a:r>
              <a:rPr lang="en-US" altLang="en-US" sz="24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).</a:t>
            </a:r>
            <a:endParaRPr lang="en-US" altLang="en-US" sz="2400" dirty="0">
              <a:solidFill>
                <a:srgbClr val="4F81BD"/>
              </a:solidFill>
            </a:endParaRPr>
          </a:p>
        </p:txBody>
      </p:sp>
      <p:pic>
        <p:nvPicPr>
          <p:cNvPr id="153605" name="Picture 11" descr="Z:\EISProjectTeam\Cari-Kim\Screen Captures\Buttons\Button - Next - 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1841500"/>
            <a:ext cx="549275" cy="261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7037" y="2573417"/>
            <a:ext cx="95000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12788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preferred method. A</a:t>
            </a: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significant amount of data is pre-filled for </a:t>
            </a:r>
            <a:endParaRPr lang="en-US" sz="16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last years’ Report!  You will need to review the </a:t>
            </a: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complete the data</a:t>
            </a:r>
          </a:p>
          <a:p>
            <a:pPr>
              <a:defRPr/>
            </a:pP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including the expenses for each semester provided </a:t>
            </a: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student. </a:t>
            </a:r>
            <a:r>
              <a:rPr lang="en-CA" sz="16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</a:t>
            </a:r>
            <a:endParaRPr lang="en-CA" sz="1600" b="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600" b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CA" sz="16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no longer enrolled in a post-secondary institution</a:t>
            </a:r>
            <a:endParaRPr lang="en-US" altLang="en-US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07" name="Picture 4" descr="C:\Users\mantelll\AppData\Local\Microsoft\Windows\Temporary Internet Files\Content.IE5\U7STYQPB\1384991750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2914650"/>
            <a:ext cx="46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27038" y="2573418"/>
            <a:ext cx="8564562" cy="1107995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4F81BD"/>
              </a:solidFill>
              <a:latin typeface="Franklin Gothic Medium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7038" y="4121992"/>
            <a:ext cx="8031162" cy="2400300"/>
          </a:xfrm>
          <a:prstGeom prst="rect">
            <a:avLst/>
          </a:prstGeom>
          <a:noFill/>
          <a:ln w="28575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4F81BD"/>
              </a:solidFill>
              <a:latin typeface="Franklin Gothic Medium"/>
            </a:endParaRPr>
          </a:p>
        </p:txBody>
      </p:sp>
      <p:sp>
        <p:nvSpPr>
          <p:cNvPr id="153611" name="AutoShape 10" descr="Image result for green diamond shap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4F81BD"/>
              </a:solidFill>
            </a:endParaRPr>
          </a:p>
        </p:txBody>
      </p:sp>
      <p:pic>
        <p:nvPicPr>
          <p:cNvPr id="153612" name="Picture 18" descr="Black Diamond Shape Fre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225180"/>
            <a:ext cx="449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3" name="Picture 11" descr="Z:\EISProjectTeam\Cari-Kim\Screen Captures\Buttons\Button - Next - 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091" y="4551363"/>
            <a:ext cx="549275" cy="261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767" y="4852988"/>
            <a:ext cx="947738" cy="214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437" y="5126038"/>
            <a:ext cx="1069975" cy="217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436" y="6204640"/>
            <a:ext cx="1214438" cy="25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829" y="5604288"/>
            <a:ext cx="1107045" cy="25507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7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760"/>
            <a:ext cx="8412480" cy="7498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lnSpc>
                <a:spcPct val="150000"/>
              </a:lnSpc>
              <a:spcAft>
                <a:spcPts val="1800"/>
              </a:spcAft>
              <a:tabLst>
                <a:tab pos="349250" algn="l"/>
                <a:tab pos="5715000" algn="l"/>
              </a:tabLst>
            </a:pPr>
            <a:r>
              <a:rPr lang="en-US" sz="2800" b="1" dirty="0">
                <a:solidFill>
                  <a:srgbClr val="183E73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Upload a PDF or XML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</a:t>
            </a:r>
            <a:r>
              <a:rPr lang="en-CA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file </a:t>
            </a: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button.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button.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automatically be directed to Windows Explorer on your system, from where you can select the file. Click </a:t>
            </a:r>
            <a:r>
              <a:rPr lang="en-CA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file path will appear in 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CA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CA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button.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CA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        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 and the Identification (                    )</a:t>
            </a:r>
            <a:b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chevron is displayed.</a:t>
            </a:r>
            <a:endParaRPr lang="en-CA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 startAt="5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Z:\EISProjectTeam\Cari-Kim\Screen Captures\Buttons\Button - Next - 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1703437"/>
            <a:ext cx="542925" cy="25871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15" y="2145630"/>
            <a:ext cx="632460" cy="168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890" y="3561080"/>
            <a:ext cx="3792220" cy="848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313430" y="4132422"/>
            <a:ext cx="2172970" cy="186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5210174"/>
            <a:ext cx="1457960" cy="249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 descr="Z:\EISProjectTeam\Cari-Kim\Screen Captures\Buttons\Button - Next - 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4774480"/>
            <a:ext cx="542925" cy="25871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5" name="Picture 14" descr="Z:\EISProjectTeam\Cari-Kim\Screen Captures\Buttons\Button - Next - 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5151486"/>
            <a:ext cx="542925" cy="25871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8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760"/>
            <a:ext cx="8280000" cy="76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indent="-457200" algn="l">
              <a:lnSpc>
                <a:spcPct val="150000"/>
              </a:lnSpc>
              <a:spcAft>
                <a:spcPts val="1800"/>
              </a:spcAft>
              <a:tabLst>
                <a:tab pos="349250" algn="l"/>
                <a:tab pos="5715000" algn="l"/>
              </a:tabLst>
            </a:pPr>
            <a:r>
              <a:rPr lang="en-US" sz="2800" b="1" dirty="0">
                <a:solidFill>
                  <a:srgbClr val="183E73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Important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data is </a:t>
            </a:r>
            <a:r>
              <a:rPr lang="en-C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 saved </a:t>
            </a: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while working on the system. It ‘saves’ when you perform actions such as clicking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 </a:t>
            </a:r>
            <a:r>
              <a:rPr lang="en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button (</a:t>
            </a: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en-CA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tabs and chevrons in the Navigation Menu, etc.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 means that it has been pre-filled and cannot be edited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 means that you can enter text.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944" y="2179320"/>
            <a:ext cx="743056" cy="259080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450" y="2171700"/>
            <a:ext cx="596140" cy="255116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75" y="2647471"/>
            <a:ext cx="198885" cy="181336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pic>
        <p:nvPicPr>
          <p:cNvPr id="10" name="Picture 4" descr="C:\Users\mantelll\AppData\Local\Microsoft\Windows\Temporary Internet Files\Content.IE5\U7STYQPB\1384991750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1219200"/>
            <a:ext cx="46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6388" y="1143001"/>
            <a:ext cx="8609012" cy="3505199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 smtClean="0"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3246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53C38C9F-3B42-48AC-B0B5-2401063AA034}" type="slidenum">
              <a:rPr lang="fr-CA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pPr algn="l"/>
              <a:t>9</a:t>
            </a:fld>
            <a:endParaRPr lang="fr-CA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AC Services Portal&amp;quot;&quot;/&gt;&lt;property id=&quot;20307&quot; value=&quot;273&quot;/&gt;&lt;/object&gt;&lt;object type=&quot;3&quot; unique_id=&quot;10004&quot;&gt;&lt;property id=&quot;20148&quot; value=&quot;5&quot;/&gt;&lt;property id=&quot;20300&quot; value=&quot;Slide 2&quot;/&gt;&lt;property id=&quot;20307&quot; value=&quot;274&quot;/&gt;&lt;/object&gt;&lt;object type=&quot;3&quot; unique_id=&quot;10005&quot;&gt;&lt;property id=&quot;20148&quot; value=&quot;5&quot;/&gt;&lt;property id=&quot;20300&quot; value=&quot;Slide 3&quot;/&gt;&lt;property id=&quot;20307&quot; value=&quot;272&quot;/&gt;&lt;/object&gt;&lt;object type=&quot;3&quot; unique_id=&quot;10006&quot;&gt;&lt;property id=&quot;20148&quot; value=&quot;5&quot;/&gt;&lt;property id=&quot;20300&quot; value=&quot;Slide 4&quot;/&gt;&lt;property id=&quot;20307&quot; value=&quot;354&quot;/&gt;&lt;/object&gt;&lt;object type=&quot;3&quot; unique_id=&quot;10007&quot;&gt;&lt;property id=&quot;20148&quot; value=&quot;5&quot;/&gt;&lt;property id=&quot;20300&quot; value=&quot;Slide 5&quot;/&gt;&lt;property id=&quot;20307&quot; value=&quot;355&quot;/&gt;&lt;/object&gt;&lt;object type=&quot;3&quot; unique_id=&quot;10008&quot;&gt;&lt;property id=&quot;20148&quot; value=&quot;5&quot;/&gt;&lt;property id=&quot;20300&quot; value=&quot;Slide 6&quot;/&gt;&lt;property id=&quot;20307&quot; value=&quot;356&quot;/&gt;&lt;/object&gt;&lt;object type=&quot;3&quot; unique_id=&quot;10009&quot;&gt;&lt;property id=&quot;20148&quot; value=&quot;5&quot;/&gt;&lt;property id=&quot;20300&quot; value=&quot;Slide 7&quot;/&gt;&lt;property id=&quot;20307&quot; value=&quot;357&quot;/&gt;&lt;/object&gt;&lt;object type=&quot;3&quot; unique_id=&quot;10010&quot;&gt;&lt;property id=&quot;20148&quot; value=&quot;5&quot;/&gt;&lt;property id=&quot;20300&quot; value=&quot;Slide 8 - &amp;quot;Upload a PDF or XML File&amp;quot;&quot;/&gt;&lt;property id=&quot;20307&quot; value=&quot;344&quot;/&gt;&lt;/object&gt;&lt;object type=&quot;3&quot; unique_id=&quot;10011&quot;&gt;&lt;property id=&quot;20148&quot; value=&quot;5&quot;/&gt;&lt;property id=&quot;20300&quot; value=&quot;Slide 9 - &amp;quot;Important Information &amp;quot;&quot;/&gt;&lt;property id=&quot;20307&quot; value=&quot;347&quot;/&gt;&lt;/object&gt;&lt;object type=&quot;3&quot; unique_id=&quot;10012&quot;&gt;&lt;property id=&quot;20148&quot; value=&quot;5&quot;/&gt;&lt;property id=&quot;20300&quot; value=&quot;Slide 10 - &amp;quot;Identification and Contacts&amp;quot;&quot;/&gt;&lt;property id=&quot;20307&quot; value=&quot;346&quot;/&gt;&lt;/object&gt;&lt;object type=&quot;3&quot; unique_id=&quot;10013&quot;&gt;&lt;property id=&quot;20148&quot; value=&quot;5&quot;/&gt;&lt;property id=&quot;20300&quot; value=&quot;Slide 11&quot;/&gt;&lt;property id=&quot;20307&quot; value=&quot;358&quot;/&gt;&lt;/object&gt;&lt;object type=&quot;3&quot; unique_id=&quot;10014&quot;&gt;&lt;property id=&quot;20148&quot; value=&quot;5&quot;/&gt;&lt;property id=&quot;20300&quot; value=&quot;Slide 12 - &amp;quot;Reporting Organizations&amp;quot;&quot;/&gt;&lt;property id=&quot;20307&quot; value=&quot;348&quot;/&gt;&lt;/object&gt;&lt;object type=&quot;3&quot; unique_id=&quot;10015&quot;&gt;&lt;property id=&quot;20148&quot; value=&quot;5&quot;/&gt;&lt;property id=&quot;20300&quot; value=&quot;Slide 13 - &amp;quot;Reporting Organizations&amp;quot;&quot;/&gt;&lt;property id=&quot;20307&quot; value=&quot;349&quot;/&gt;&lt;/object&gt;&lt;object type=&quot;3&quot; unique_id=&quot;10016&quot;&gt;&lt;property id=&quot;20148&quot; value=&quot;5&quot;/&gt;&lt;property id=&quot;20300&quot; value=&quot;Slide 14&quot;/&gt;&lt;property id=&quot;20307&quot; value=&quot;339&quot;/&gt;&lt;/object&gt;&lt;object type=&quot;3&quot; unique_id=&quot;10017&quot;&gt;&lt;property id=&quot;20148&quot; value=&quot;5&quot;/&gt;&lt;property id=&quot;20300&quot; value=&quot;Slide 15&quot;/&gt;&lt;property id=&quot;20307&quot; value=&quot;359&quot;/&gt;&lt;/object&gt;&lt;object type=&quot;3&quot; unique_id=&quot;10018&quot;&gt;&lt;property id=&quot;20148&quot; value=&quot;5&quot;/&gt;&lt;property id=&quot;20300&quot; value=&quot;Slide 16&quot;/&gt;&lt;property id=&quot;20307&quot; value=&quot;303&quot;/&gt;&lt;/object&gt;&lt;object type=&quot;3&quot; unique_id=&quot;10019&quot;&gt;&lt;property id=&quot;20148&quot; value=&quot;5&quot;/&gt;&lt;property id=&quot;20300&quot; value=&quot;Slide 17&quot;/&gt;&lt;property id=&quot;20307&quot; value=&quot;302&quot;/&gt;&lt;/object&gt;&lt;object type=&quot;3&quot; unique_id=&quot;10020&quot;&gt;&lt;property id=&quot;20148&quot; value=&quot;5&quot;/&gt;&lt;property id=&quot;20300&quot; value=&quot;Slide 18 - &amp;quot;Student Information: Adding Semesters&amp;quot;&quot;/&gt;&lt;property id=&quot;20307&quot; value=&quot;360&quot;/&gt;&lt;/object&gt;&lt;object type=&quot;3&quot; unique_id=&quot;10021&quot;&gt;&lt;property id=&quot;20148&quot; value=&quot;5&quot;/&gt;&lt;property id=&quot;20300&quot; value=&quot;Slide 19&quot;/&gt;&lt;property id=&quot;20307&quot; value=&quot;331&quot;/&gt;&lt;/object&gt;&lt;object type=&quot;3&quot; unique_id=&quot;10022&quot;&gt;&lt;property id=&quot;20148&quot; value=&quot;5&quot;/&gt;&lt;property id=&quot;20300&quot; value=&quot;Slide 20&quot;/&gt;&lt;property id=&quot;20307&quot; value=&quot;305&quot;/&gt;&lt;/object&gt;&lt;object type=&quot;3&quot; unique_id=&quot;10023&quot;&gt;&lt;property id=&quot;20148&quot; value=&quot;5&quot;/&gt;&lt;property id=&quot;20300&quot; value=&quot;Slide 21&quot;/&gt;&lt;property id=&quot;20307&quot; value=&quot;315&quot;/&gt;&lt;/object&gt;&lt;object type=&quot;3&quot; unique_id=&quot;10024&quot;&gt;&lt;property id=&quot;20148&quot; value=&quot;5&quot;/&gt;&lt;property id=&quot;20300&quot; value=&quot;Slide 22&quot;/&gt;&lt;property id=&quot;20307&quot; value=&quot;324&quot;/&gt;&lt;/object&gt;&lt;object type=&quot;3&quot; unique_id=&quot;10025&quot;&gt;&lt;property id=&quot;20148&quot; value=&quot;5&quot;/&gt;&lt;property id=&quot;20300&quot; value=&quot;Slide 23&quot;/&gt;&lt;property id=&quot;20307&quot; value=&quot;306&quot;/&gt;&lt;/object&gt;&lt;object type=&quot;3&quot; unique_id=&quot;10026&quot;&gt;&lt;property id=&quot;20148&quot; value=&quot;5&quot;/&gt;&lt;property id=&quot;20300&quot; value=&quot;Slide 24&quot;/&gt;&lt;property id=&quot;20307&quot; value=&quot;307&quot;/&gt;&lt;/object&gt;&lt;object type=&quot;3&quot; unique_id=&quot;10027&quot;&gt;&lt;property id=&quot;20148&quot; value=&quot;5&quot;/&gt;&lt;property id=&quot;20300&quot; value=&quot;Slide 25&quot;/&gt;&lt;property id=&quot;20307&quot; value=&quot;332&quot;/&gt;&lt;/object&gt;&lt;object type=&quot;3&quot; unique_id=&quot;10028&quot;&gt;&lt;property id=&quot;20148&quot; value=&quot;5&quot;/&gt;&lt;property id=&quot;20300&quot; value=&quot;Slide 26&quot;/&gt;&lt;property id=&quot;20307&quot; value=&quot;308&quot;/&gt;&lt;/object&gt;&lt;object type=&quot;3&quot; unique_id=&quot;10029&quot;&gt;&lt;property id=&quot;20148&quot; value=&quot;5&quot;/&gt;&lt;property id=&quot;20300&quot; value=&quot;Slide 27&quot;/&gt;&lt;property id=&quot;20307&quot; value=&quot;314&quot;/&gt;&lt;/object&gt;&lt;object type=&quot;3&quot; unique_id=&quot;10030&quot;&gt;&lt;property id=&quot;20148&quot; value=&quot;5&quot;/&gt;&lt;property id=&quot;20300&quot; value=&quot;Slide 28&quot;/&gt;&lt;property id=&quot;20307&quot; value=&quot;310&quot;/&gt;&lt;/object&gt;&lt;object type=&quot;3&quot; unique_id=&quot;10031&quot;&gt;&lt;property id=&quot;20148&quot; value=&quot;5&quot;/&gt;&lt;property id=&quot;20300&quot; value=&quot;Slide 29&quot;/&gt;&lt;property id=&quot;20307&quot; value=&quot;361&quot;/&gt;&lt;/object&gt;&lt;object type=&quot;3&quot; unique_id=&quot;10032&quot;&gt;&lt;property id=&quot;20148&quot; value=&quot;5&quot;/&gt;&lt;property id=&quot;20300&quot; value=&quot;Slide 30&quot;/&gt;&lt;property id=&quot;20307&quot; value=&quot;362&quot;/&gt;&lt;/object&gt;&lt;object type=&quot;3&quot; unique_id=&quot;10033&quot;&gt;&lt;property id=&quot;20148&quot; value=&quot;5&quot;/&gt;&lt;property id=&quot;20300&quot; value=&quot;Slide 31 - &amp;quot;Validate Report:  Errors and Warnings Tab&amp;quot;&quot;/&gt;&lt;property id=&quot;20307&quot; value=&quot;363&quot;/&gt;&lt;/object&gt;&lt;object type=&quot;3&quot; unique_id=&quot;10034&quot;&gt;&lt;property id=&quot;20148&quot; value=&quot;5&quot;/&gt;&lt;property id=&quot;20300&quot; value=&quot;Slide 32 - &amp;quot;Validate Report: Assisted E/W Navigation Tab&amp;quot;&quot;/&gt;&lt;property id=&quot;20307&quot; value=&quot;364&quot;/&gt;&lt;/object&gt;&lt;object type=&quot;3&quot; unique_id=&quot;10035&quot;&gt;&lt;property id=&quot;20148&quot; value=&quot;5&quot;/&gt;&lt;property id=&quot;20300&quot; value=&quot;Slide 33 - &amp;quot;Reported Expenses Summary&amp;quot;&quot;/&gt;&lt;property id=&quot;20307&quot; value=&quot;365&quot;/&gt;&lt;/object&gt;&lt;object type=&quot;3&quot; unique_id=&quot;10036&quot;&gt;&lt;property id=&quot;20148&quot; value=&quot;5&quot;/&gt;&lt;property id=&quot;20300&quot; value=&quot;Slide 34&quot;/&gt;&lt;property id=&quot;20307&quot; value=&quot;366&quot;/&gt;&lt;/object&gt;&lt;object type=&quot;3&quot; unique_id=&quot;10037&quot;&gt;&lt;property id=&quot;20148&quot; value=&quot;5&quot;/&gt;&lt;property id=&quot;20300&quot; value=&quot;Slide 35&quot;/&gt;&lt;property id=&quot;20307&quot; value=&quot;367&quot;/&gt;&lt;/object&gt;&lt;object type=&quot;3&quot; unique_id=&quot;10038&quot;&gt;&lt;property id=&quot;20148&quot; value=&quot;5&quot;/&gt;&lt;property id=&quot;20300&quot; value=&quot;Slide 36 - &amp;quot;Questions?&amp;quot;&quot;/&gt;&lt;property id=&quot;20307&quot; value=&quot;368&quot;/&gt;&lt;/object&gt;&lt;/object&gt;&lt;object type=&quot;8&quot; unique_id=&quot;10076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Sara custom theme">
      <a:dk1>
        <a:srgbClr val="4F81BD"/>
      </a:dk1>
      <a:lt1>
        <a:srgbClr val="FFFFFF"/>
      </a:lt1>
      <a:dk2>
        <a:srgbClr val="183E73"/>
      </a:dk2>
      <a:lt2>
        <a:srgbClr val="FFFFFF"/>
      </a:lt2>
      <a:accent1>
        <a:srgbClr val="0B1F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Heading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solidFill>
            <a:srgbClr val="345C8C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defRPr dirty="0" smtClean="0">
            <a:solidFill>
              <a:srgbClr val="345C8C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Sara custom theme">
      <a:dk1>
        <a:srgbClr val="4F81BD"/>
      </a:dk1>
      <a:lt1>
        <a:srgbClr val="FFFFFF"/>
      </a:lt1>
      <a:dk2>
        <a:srgbClr val="183E73"/>
      </a:dk2>
      <a:lt2>
        <a:srgbClr val="FFFFFF"/>
      </a:lt2>
      <a:accent1>
        <a:srgbClr val="0B1F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Heading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solidFill>
            <a:srgbClr val="345C8C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defRPr dirty="0" smtClean="0">
            <a:solidFill>
              <a:srgbClr val="345C8C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Sara custom theme">
      <a:dk1>
        <a:srgbClr val="4F81BD"/>
      </a:dk1>
      <a:lt1>
        <a:srgbClr val="FFFFFF"/>
      </a:lt1>
      <a:dk2>
        <a:srgbClr val="183E73"/>
      </a:dk2>
      <a:lt2>
        <a:srgbClr val="FFFFFF"/>
      </a:lt2>
      <a:accent1>
        <a:srgbClr val="0B1F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Heading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solidFill>
            <a:srgbClr val="345C8C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defRPr dirty="0" smtClean="0">
            <a:solidFill>
              <a:srgbClr val="345C8C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27150</TotalTime>
  <Words>2786</Words>
  <Application>Microsoft Office PowerPoint</Application>
  <PresentationFormat>On-screen Show (4:3)</PresentationFormat>
  <Paragraphs>371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MS PGothic</vt:lpstr>
      <vt:lpstr>Arial</vt:lpstr>
      <vt:lpstr>Calibri</vt:lpstr>
      <vt:lpstr>Courier New</vt:lpstr>
      <vt:lpstr>Franklin Gothic Medium</vt:lpstr>
      <vt:lpstr>Times New Roman</vt:lpstr>
      <vt:lpstr>Verdana</vt:lpstr>
      <vt:lpstr>Office Theme</vt:lpstr>
      <vt:lpstr>Custom Design</vt:lpstr>
      <vt:lpstr>1_Custom Design</vt:lpstr>
      <vt:lpstr>2_Custom Design</vt:lpstr>
      <vt:lpstr>INAC Services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Upload a PDF or XML File</vt:lpstr>
      <vt:lpstr>Important Information </vt:lpstr>
      <vt:lpstr>Identification and Contacts</vt:lpstr>
      <vt:lpstr>PowerPoint Presentation</vt:lpstr>
      <vt:lpstr>Reporting Organizations</vt:lpstr>
      <vt:lpstr>Reporting Organizations</vt:lpstr>
      <vt:lpstr>PowerPoint Presentation</vt:lpstr>
      <vt:lpstr>PowerPoint Presentation</vt:lpstr>
      <vt:lpstr>PowerPoint Presentation</vt:lpstr>
      <vt:lpstr>PowerPoint Presentation</vt:lpstr>
      <vt:lpstr>Student Information: Adding Semesters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Validate Report:  Errors and Warnings Tab</vt:lpstr>
      <vt:lpstr>Validate Report: Assisted E/W Navigation Tab</vt:lpstr>
      <vt:lpstr>Reported Expenses Summary</vt:lpstr>
      <vt:lpstr>PowerPoint Presentation</vt:lpstr>
      <vt:lpstr>PowerPoint Presentation</vt:lpstr>
      <vt:lpstr>Questions?</vt:lpstr>
    </vt:vector>
  </TitlesOfParts>
  <Company>AADNC-AANDC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HendriksenS</dc:creator>
  <cp:lastModifiedBy>Jennifer White</cp:lastModifiedBy>
  <cp:revision>963</cp:revision>
  <dcterms:created xsi:type="dcterms:W3CDTF">2014-04-15T19:41:56Z</dcterms:created>
  <dcterms:modified xsi:type="dcterms:W3CDTF">2018-07-20T23:04:04Z</dcterms:modified>
</cp:coreProperties>
</file>