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0" r:id="rId1"/>
  </p:sldMasterIdLst>
  <p:notesMasterIdLst>
    <p:notesMasterId r:id="rId36"/>
  </p:notesMasterIdLst>
  <p:handoutMasterIdLst>
    <p:handoutMasterId r:id="rId37"/>
  </p:handoutMasterIdLst>
  <p:sldIdLst>
    <p:sldId id="1305" r:id="rId2"/>
    <p:sldId id="1327" r:id="rId3"/>
    <p:sldId id="264" r:id="rId4"/>
    <p:sldId id="1249" r:id="rId5"/>
    <p:sldId id="1394" r:id="rId6"/>
    <p:sldId id="1376" r:id="rId7"/>
    <p:sldId id="1398" r:id="rId8"/>
    <p:sldId id="1399" r:id="rId9"/>
    <p:sldId id="1404" r:id="rId10"/>
    <p:sldId id="1350" r:id="rId11"/>
    <p:sldId id="1400" r:id="rId12"/>
    <p:sldId id="1375" r:id="rId13"/>
    <p:sldId id="1393" r:id="rId14"/>
    <p:sldId id="1374" r:id="rId15"/>
    <p:sldId id="1391" r:id="rId16"/>
    <p:sldId id="1392" r:id="rId17"/>
    <p:sldId id="1367" r:id="rId18"/>
    <p:sldId id="1349" r:id="rId19"/>
    <p:sldId id="1378" r:id="rId20"/>
    <p:sldId id="1402" r:id="rId21"/>
    <p:sldId id="1379" r:id="rId22"/>
    <p:sldId id="1383" r:id="rId23"/>
    <p:sldId id="1397" r:id="rId24"/>
    <p:sldId id="1382" r:id="rId25"/>
    <p:sldId id="1395" r:id="rId26"/>
    <p:sldId id="1381" r:id="rId27"/>
    <p:sldId id="1387" r:id="rId28"/>
    <p:sldId id="1389" r:id="rId29"/>
    <p:sldId id="1405" r:id="rId30"/>
    <p:sldId id="1396" r:id="rId31"/>
    <p:sldId id="1343" r:id="rId32"/>
    <p:sldId id="1288" r:id="rId33"/>
    <p:sldId id="1321" r:id="rId34"/>
    <p:sldId id="1289" r:id="rId3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23A0A-EF82-5F89-9816-EBCD44B1718A}" name="Jenna Maclver" initials="JM" userId="S::jennam@fnesc.ca::0290165d-c1e6-491e-b605-3b3ad03a65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a Williams" initials="CW" lastIdx="3" clrIdx="0">
    <p:extLst>
      <p:ext uri="{19B8F6BF-5375-455C-9EA6-DF929625EA0E}">
        <p15:presenceInfo xmlns:p15="http://schemas.microsoft.com/office/powerpoint/2012/main" userId="Christa Williams" providerId="None"/>
      </p:ext>
    </p:extLst>
  </p:cmAuthor>
  <p:cmAuthor id="2" name="user" initials="u" lastIdx="1" clrIdx="1">
    <p:extLst>
      <p:ext uri="{19B8F6BF-5375-455C-9EA6-DF929625EA0E}">
        <p15:presenceInfo xmlns:p15="http://schemas.microsoft.com/office/powerpoint/2012/main" userId="b0124f2278da068d" providerId="Windows Live"/>
      </p:ext>
    </p:extLst>
  </p:cmAuthor>
  <p:cmAuthor id="3" name="Jan Haugen" initials="JH" lastIdx="3" clrIdx="2">
    <p:extLst>
      <p:ext uri="{19B8F6BF-5375-455C-9EA6-DF929625EA0E}">
        <p15:presenceInfo xmlns:p15="http://schemas.microsoft.com/office/powerpoint/2012/main" userId="Jan Haugen" providerId="None"/>
      </p:ext>
    </p:extLst>
  </p:cmAuthor>
  <p:cmAuthor id="4" name="User" initials="U" lastIdx="1" clrIdx="3">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9EBF5"/>
    <a:srgbClr val="A81800"/>
    <a:srgbClr val="0066FF"/>
    <a:srgbClr val="FF9305"/>
    <a:srgbClr val="3D9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4" autoAdjust="0"/>
    <p:restoredTop sz="85918" autoAdjust="0"/>
  </p:normalViewPr>
  <p:slideViewPr>
    <p:cSldViewPr snapToGrid="0">
      <p:cViewPr varScale="1">
        <p:scale>
          <a:sx n="60" d="100"/>
          <a:sy n="60" d="100"/>
        </p:scale>
        <p:origin x="107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B5026-3C84-0147-8339-EC72C00CD72C}"/>
              </a:ext>
            </a:extLst>
          </p:cNvPr>
          <p:cNvSpPr>
            <a:spLocks noGrp="1"/>
          </p:cNvSpPr>
          <p:nvPr>
            <p:ph type="hdr" sz="quarter"/>
          </p:nvPr>
        </p:nvSpPr>
        <p:spPr>
          <a:xfrm>
            <a:off x="0" y="2"/>
            <a:ext cx="3043343" cy="467072"/>
          </a:xfrm>
          <a:prstGeom prst="rect">
            <a:avLst/>
          </a:prstGeom>
        </p:spPr>
        <p:txBody>
          <a:bodyPr vert="horz" lIns="93265" tIns="46632" rIns="93265" bIns="46632" rtlCol="0"/>
          <a:lstStyle>
            <a:lvl1pPr algn="l">
              <a:defRPr sz="1200"/>
            </a:lvl1pPr>
          </a:lstStyle>
          <a:p>
            <a:endParaRPr lang="en-US" dirty="0"/>
          </a:p>
        </p:txBody>
      </p:sp>
      <p:sp>
        <p:nvSpPr>
          <p:cNvPr id="3" name="Date Placeholder 2">
            <a:extLst>
              <a:ext uri="{FF2B5EF4-FFF2-40B4-BE49-F238E27FC236}">
                <a16:creationId xmlns:a16="http://schemas.microsoft.com/office/drawing/2014/main" id="{DDC0F196-1819-A44D-9373-6ABD7E533047}"/>
              </a:ext>
            </a:extLst>
          </p:cNvPr>
          <p:cNvSpPr>
            <a:spLocks noGrp="1"/>
          </p:cNvSpPr>
          <p:nvPr>
            <p:ph type="dt" sz="quarter" idx="1"/>
          </p:nvPr>
        </p:nvSpPr>
        <p:spPr>
          <a:xfrm>
            <a:off x="3978133" y="2"/>
            <a:ext cx="3043343" cy="467072"/>
          </a:xfrm>
          <a:prstGeom prst="rect">
            <a:avLst/>
          </a:prstGeom>
        </p:spPr>
        <p:txBody>
          <a:bodyPr vert="horz" lIns="93265" tIns="46632" rIns="93265" bIns="46632" rtlCol="0"/>
          <a:lstStyle>
            <a:lvl1pPr algn="r">
              <a:defRPr sz="1200"/>
            </a:lvl1pPr>
          </a:lstStyle>
          <a:p>
            <a:fld id="{DB4FDA1B-1A10-B341-9C44-623D7B8BC81C}" type="datetimeFigureOut">
              <a:rPr lang="en-US" smtClean="0"/>
              <a:t>9/12/2023</a:t>
            </a:fld>
            <a:endParaRPr lang="en-US" dirty="0"/>
          </a:p>
        </p:txBody>
      </p:sp>
      <p:sp>
        <p:nvSpPr>
          <p:cNvPr id="4" name="Footer Placeholder 3">
            <a:extLst>
              <a:ext uri="{FF2B5EF4-FFF2-40B4-BE49-F238E27FC236}">
                <a16:creationId xmlns:a16="http://schemas.microsoft.com/office/drawing/2014/main" id="{17C47D7C-755E-F64D-958F-9A0415151AD7}"/>
              </a:ext>
            </a:extLst>
          </p:cNvPr>
          <p:cNvSpPr>
            <a:spLocks noGrp="1"/>
          </p:cNvSpPr>
          <p:nvPr>
            <p:ph type="ftr" sz="quarter" idx="2"/>
          </p:nvPr>
        </p:nvSpPr>
        <p:spPr>
          <a:xfrm>
            <a:off x="0" y="8842035"/>
            <a:ext cx="3043343" cy="467071"/>
          </a:xfrm>
          <a:prstGeom prst="rect">
            <a:avLst/>
          </a:prstGeom>
        </p:spPr>
        <p:txBody>
          <a:bodyPr vert="horz" lIns="93265" tIns="46632" rIns="93265" bIns="4663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05B7DA-173A-5C40-A894-E0EB3F575EE1}"/>
              </a:ext>
            </a:extLst>
          </p:cNvPr>
          <p:cNvSpPr>
            <a:spLocks noGrp="1"/>
          </p:cNvSpPr>
          <p:nvPr>
            <p:ph type="sldNum" sz="quarter" idx="3"/>
          </p:nvPr>
        </p:nvSpPr>
        <p:spPr>
          <a:xfrm>
            <a:off x="3978133" y="8842035"/>
            <a:ext cx="3043343" cy="467071"/>
          </a:xfrm>
          <a:prstGeom prst="rect">
            <a:avLst/>
          </a:prstGeom>
        </p:spPr>
        <p:txBody>
          <a:bodyPr vert="horz" lIns="93265" tIns="46632" rIns="93265" bIns="46632" rtlCol="0" anchor="b"/>
          <a:lstStyle>
            <a:lvl1pPr algn="r">
              <a:defRPr sz="1200"/>
            </a:lvl1pPr>
          </a:lstStyle>
          <a:p>
            <a:fld id="{79AB8EC9-3BD6-E147-BD25-1399968E443B}" type="slidenum">
              <a:rPr lang="en-US" smtClean="0"/>
              <a:t>‹#›</a:t>
            </a:fld>
            <a:endParaRPr lang="en-US" dirty="0"/>
          </a:p>
        </p:txBody>
      </p:sp>
    </p:spTree>
    <p:extLst>
      <p:ext uri="{BB962C8B-B14F-4D97-AF65-F5344CB8AC3E}">
        <p14:creationId xmlns:p14="http://schemas.microsoft.com/office/powerpoint/2010/main" val="1266896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43343" cy="467610"/>
          </a:xfrm>
          <a:prstGeom prst="rect">
            <a:avLst/>
          </a:prstGeom>
        </p:spPr>
        <p:txBody>
          <a:bodyPr vert="horz" lIns="93265" tIns="46632" rIns="93265" bIns="46632" rtlCol="0"/>
          <a:lstStyle>
            <a:lvl1pPr algn="l">
              <a:defRPr sz="1200"/>
            </a:lvl1pPr>
          </a:lstStyle>
          <a:p>
            <a:endParaRPr lang="en-US" dirty="0"/>
          </a:p>
        </p:txBody>
      </p:sp>
      <p:sp>
        <p:nvSpPr>
          <p:cNvPr id="3" name="Date Placeholder 2"/>
          <p:cNvSpPr>
            <a:spLocks noGrp="1"/>
          </p:cNvSpPr>
          <p:nvPr>
            <p:ph type="dt" idx="1"/>
          </p:nvPr>
        </p:nvSpPr>
        <p:spPr>
          <a:xfrm>
            <a:off x="3978540" y="5"/>
            <a:ext cx="3043343" cy="467610"/>
          </a:xfrm>
          <a:prstGeom prst="rect">
            <a:avLst/>
          </a:prstGeom>
        </p:spPr>
        <p:txBody>
          <a:bodyPr vert="horz" lIns="93265" tIns="46632" rIns="93265" bIns="46632" rtlCol="0"/>
          <a:lstStyle>
            <a:lvl1pPr algn="r">
              <a:defRPr sz="1200"/>
            </a:lvl1pPr>
          </a:lstStyle>
          <a:p>
            <a:fld id="{806D85E9-3439-4558-87BC-EE6A4E083775}" type="datetimeFigureOut">
              <a:rPr lang="en-US" smtClean="0"/>
              <a:t>9/12/2023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265" tIns="46632" rIns="93265" bIns="46632" rtlCol="0" anchor="ctr"/>
          <a:lstStyle/>
          <a:p>
            <a:endParaRPr lang="en-US" dirty="0"/>
          </a:p>
        </p:txBody>
      </p:sp>
      <p:sp>
        <p:nvSpPr>
          <p:cNvPr id="5" name="Notes Placeholder 4"/>
          <p:cNvSpPr>
            <a:spLocks noGrp="1"/>
          </p:cNvSpPr>
          <p:nvPr>
            <p:ph type="body" sz="quarter" idx="3"/>
          </p:nvPr>
        </p:nvSpPr>
        <p:spPr>
          <a:xfrm>
            <a:off x="702310" y="4480012"/>
            <a:ext cx="5618480" cy="3665457"/>
          </a:xfrm>
          <a:prstGeom prst="rect">
            <a:avLst/>
          </a:prstGeom>
        </p:spPr>
        <p:txBody>
          <a:bodyPr vert="horz" lIns="93265" tIns="46632" rIns="93265" bIns="466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497"/>
            <a:ext cx="3043343" cy="467609"/>
          </a:xfrm>
          <a:prstGeom prst="rect">
            <a:avLst/>
          </a:prstGeom>
        </p:spPr>
        <p:txBody>
          <a:bodyPr vert="horz" lIns="93265" tIns="46632" rIns="93265" bIns="466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540" y="8841497"/>
            <a:ext cx="3043343" cy="467609"/>
          </a:xfrm>
          <a:prstGeom prst="rect">
            <a:avLst/>
          </a:prstGeom>
        </p:spPr>
        <p:txBody>
          <a:bodyPr vert="horz" lIns="93265" tIns="46632" rIns="93265" bIns="46632" rtlCol="0" anchor="b"/>
          <a:lstStyle>
            <a:lvl1pPr algn="r">
              <a:defRPr sz="1200"/>
            </a:lvl1pPr>
          </a:lstStyle>
          <a:p>
            <a:fld id="{7174A8C7-8485-4E8F-81CA-1CD97946DF9A}" type="slidenum">
              <a:rPr lang="en-US" smtClean="0"/>
              <a:t>‹#›</a:t>
            </a:fld>
            <a:endParaRPr lang="en-US" dirty="0"/>
          </a:p>
        </p:txBody>
      </p:sp>
    </p:spTree>
    <p:extLst>
      <p:ext uri="{BB962C8B-B14F-4D97-AF65-F5344CB8AC3E}">
        <p14:creationId xmlns:p14="http://schemas.microsoft.com/office/powerpoint/2010/main" val="367615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1</a:t>
            </a:fld>
            <a:endParaRPr lang="en-US" dirty="0"/>
          </a:p>
        </p:txBody>
      </p:sp>
    </p:spTree>
    <p:extLst>
      <p:ext uri="{BB962C8B-B14F-4D97-AF65-F5344CB8AC3E}">
        <p14:creationId xmlns:p14="http://schemas.microsoft.com/office/powerpoint/2010/main" val="147661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19</a:t>
            </a:fld>
            <a:endParaRPr lang="en-US" dirty="0"/>
          </a:p>
        </p:txBody>
      </p:sp>
    </p:spTree>
    <p:extLst>
      <p:ext uri="{BB962C8B-B14F-4D97-AF65-F5344CB8AC3E}">
        <p14:creationId xmlns:p14="http://schemas.microsoft.com/office/powerpoint/2010/main" val="320210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21</a:t>
            </a:fld>
            <a:endParaRPr lang="en-US" dirty="0"/>
          </a:p>
        </p:txBody>
      </p:sp>
    </p:spTree>
    <p:extLst>
      <p:ext uri="{BB962C8B-B14F-4D97-AF65-F5344CB8AC3E}">
        <p14:creationId xmlns:p14="http://schemas.microsoft.com/office/powerpoint/2010/main" val="131742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22</a:t>
            </a:fld>
            <a:endParaRPr lang="en-US" dirty="0"/>
          </a:p>
        </p:txBody>
      </p:sp>
    </p:spTree>
    <p:extLst>
      <p:ext uri="{BB962C8B-B14F-4D97-AF65-F5344CB8AC3E}">
        <p14:creationId xmlns:p14="http://schemas.microsoft.com/office/powerpoint/2010/main" val="68892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Jurisdiction would give a First Nation more control and security over their curriculum choices. They would have the ability to create complete language immersion schools, or have extensive culture and history components, and/or make these mandatory for graduation. Although the BC curriculum currently allows for a great deal of flexibility to include First Nations content in courses – there is no guarantee this policy approach will continue. Jurisdiction would ensure that a First Nations maintains this ability.</a:t>
            </a:r>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24</a:t>
            </a:fld>
            <a:endParaRPr lang="en-US" dirty="0"/>
          </a:p>
        </p:txBody>
      </p:sp>
    </p:spTree>
    <p:extLst>
      <p:ext uri="{BB962C8B-B14F-4D97-AF65-F5344CB8AC3E}">
        <p14:creationId xmlns:p14="http://schemas.microsoft.com/office/powerpoint/2010/main" val="74879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26</a:t>
            </a:fld>
            <a:endParaRPr lang="en-US" dirty="0"/>
          </a:p>
        </p:txBody>
      </p:sp>
    </p:spTree>
    <p:extLst>
      <p:ext uri="{BB962C8B-B14F-4D97-AF65-F5344CB8AC3E}">
        <p14:creationId xmlns:p14="http://schemas.microsoft.com/office/powerpoint/2010/main" val="1444869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31</a:t>
            </a:fld>
            <a:endParaRPr lang="en-US" dirty="0"/>
          </a:p>
        </p:txBody>
      </p:sp>
    </p:spTree>
    <p:extLst>
      <p:ext uri="{BB962C8B-B14F-4D97-AF65-F5344CB8AC3E}">
        <p14:creationId xmlns:p14="http://schemas.microsoft.com/office/powerpoint/2010/main" val="41558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CA" dirty="0"/>
          </a:p>
          <a:p>
            <a:endParaRPr lang="en-CA" dirty="0"/>
          </a:p>
        </p:txBody>
      </p:sp>
      <p:sp>
        <p:nvSpPr>
          <p:cNvPr id="4" name="Slide Number Placeholder 3"/>
          <p:cNvSpPr>
            <a:spLocks noGrp="1"/>
          </p:cNvSpPr>
          <p:nvPr>
            <p:ph type="sldNum" sz="quarter" idx="10"/>
          </p:nvPr>
        </p:nvSpPr>
        <p:spPr/>
        <p:txBody>
          <a:bodyPr/>
          <a:lstStyle/>
          <a:p>
            <a:fld id="{8E37C469-BC9F-40C9-985D-E34018594444}" type="slidenum">
              <a:rPr lang="en-US" smtClean="0"/>
              <a:t>32</a:t>
            </a:fld>
            <a:endParaRPr lang="en-US" dirty="0"/>
          </a:p>
        </p:txBody>
      </p:sp>
    </p:spTree>
    <p:extLst>
      <p:ext uri="{BB962C8B-B14F-4D97-AF65-F5344CB8AC3E}">
        <p14:creationId xmlns:p14="http://schemas.microsoft.com/office/powerpoint/2010/main" val="2256767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33</a:t>
            </a:fld>
            <a:endParaRPr lang="en-US" dirty="0"/>
          </a:p>
        </p:txBody>
      </p:sp>
    </p:spTree>
    <p:extLst>
      <p:ext uri="{BB962C8B-B14F-4D97-AF65-F5344CB8AC3E}">
        <p14:creationId xmlns:p14="http://schemas.microsoft.com/office/powerpoint/2010/main" val="94848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37C469-BC9F-40C9-985D-E34018594444}" type="slidenum">
              <a:rPr lang="en-US" smtClean="0"/>
              <a:t>34</a:t>
            </a:fld>
            <a:endParaRPr lang="en-US" dirty="0"/>
          </a:p>
        </p:txBody>
      </p:sp>
    </p:spTree>
    <p:extLst>
      <p:ext uri="{BB962C8B-B14F-4D97-AF65-F5344CB8AC3E}">
        <p14:creationId xmlns:p14="http://schemas.microsoft.com/office/powerpoint/2010/main" val="33450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2</a:t>
            </a:fld>
            <a:endParaRPr lang="en-US" dirty="0"/>
          </a:p>
        </p:txBody>
      </p:sp>
    </p:spTree>
    <p:extLst>
      <p:ext uri="{BB962C8B-B14F-4D97-AF65-F5344CB8AC3E}">
        <p14:creationId xmlns:p14="http://schemas.microsoft.com/office/powerpoint/2010/main" val="133488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3</a:t>
            </a:fld>
            <a:endParaRPr lang="en-US" dirty="0"/>
          </a:p>
        </p:txBody>
      </p:sp>
    </p:spTree>
    <p:extLst>
      <p:ext uri="{BB962C8B-B14F-4D97-AF65-F5344CB8AC3E}">
        <p14:creationId xmlns:p14="http://schemas.microsoft.com/office/powerpoint/2010/main" val="297907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4</a:t>
            </a:fld>
            <a:endParaRPr lang="en-US" dirty="0"/>
          </a:p>
        </p:txBody>
      </p:sp>
    </p:spTree>
    <p:extLst>
      <p:ext uri="{BB962C8B-B14F-4D97-AF65-F5344CB8AC3E}">
        <p14:creationId xmlns:p14="http://schemas.microsoft.com/office/powerpoint/2010/main" val="90248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ea typeface="+mn-lt"/>
                <a:cs typeface="+mn-lt"/>
              </a:rPr>
              <a:t>FNESC is a First Nation education advocacy body that supports all BC First Nations on education related matters.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ea typeface="+mn-lt"/>
                <a:cs typeface="+mn-lt"/>
              </a:rPr>
              <a:t>FNEA is a regulatory body that also provides support to First Nations exercising jurisdiction over education.</a:t>
            </a:r>
            <a:endParaRPr lang="en-US"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5</a:t>
            </a:fld>
            <a:endParaRPr lang="en-US" dirty="0"/>
          </a:p>
        </p:txBody>
      </p:sp>
    </p:spTree>
    <p:extLst>
      <p:ext uri="{BB962C8B-B14F-4D97-AF65-F5344CB8AC3E}">
        <p14:creationId xmlns:p14="http://schemas.microsoft.com/office/powerpoint/2010/main" val="293131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Second bullet note: </a:t>
            </a:r>
            <a:r>
              <a:rPr lang="en-US" dirty="0">
                <a:highlight>
                  <a:srgbClr val="FFFF00"/>
                </a:highlight>
              </a:rPr>
              <a:t>(e.g. the proposed 2012 First Nations Education Act). At the same time, they would also be able to benefit from positive advancements made available (e.g. UNDRIP, progress in Language and Culture Policies).</a:t>
            </a:r>
          </a:p>
          <a:p>
            <a:endParaRPr lang="en-US" dirty="0"/>
          </a:p>
        </p:txBody>
      </p:sp>
      <p:sp>
        <p:nvSpPr>
          <p:cNvPr id="4" name="Slide Number Placeholder 3"/>
          <p:cNvSpPr>
            <a:spLocks noGrp="1"/>
          </p:cNvSpPr>
          <p:nvPr>
            <p:ph type="sldNum" sz="quarter" idx="5"/>
          </p:nvPr>
        </p:nvSpPr>
        <p:spPr/>
        <p:txBody>
          <a:bodyPr/>
          <a:lstStyle/>
          <a:p>
            <a:fld id="{7174A8C7-8485-4E8F-81CA-1CD97946DF9A}" type="slidenum">
              <a:rPr lang="en-US" smtClean="0"/>
              <a:t>6</a:t>
            </a:fld>
            <a:endParaRPr lang="en-US" dirty="0"/>
          </a:p>
        </p:txBody>
      </p:sp>
    </p:spTree>
    <p:extLst>
      <p:ext uri="{BB962C8B-B14F-4D97-AF65-F5344CB8AC3E}">
        <p14:creationId xmlns:p14="http://schemas.microsoft.com/office/powerpoint/2010/main" val="268944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10</a:t>
            </a:fld>
            <a:endParaRPr lang="en-US" dirty="0"/>
          </a:p>
        </p:txBody>
      </p:sp>
    </p:spTree>
    <p:extLst>
      <p:ext uri="{BB962C8B-B14F-4D97-AF65-F5344CB8AC3E}">
        <p14:creationId xmlns:p14="http://schemas.microsoft.com/office/powerpoint/2010/main" val="219147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12</a:t>
            </a:fld>
            <a:endParaRPr lang="en-US" dirty="0"/>
          </a:p>
        </p:txBody>
      </p:sp>
    </p:spTree>
    <p:extLst>
      <p:ext uri="{BB962C8B-B14F-4D97-AF65-F5344CB8AC3E}">
        <p14:creationId xmlns:p14="http://schemas.microsoft.com/office/powerpoint/2010/main" val="69659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74A8C7-8485-4E8F-81CA-1CD97946DF9A}" type="slidenum">
              <a:rPr lang="en-US" smtClean="0"/>
              <a:t>18</a:t>
            </a:fld>
            <a:endParaRPr lang="en-US" dirty="0"/>
          </a:p>
        </p:txBody>
      </p:sp>
    </p:spTree>
    <p:extLst>
      <p:ext uri="{BB962C8B-B14F-4D97-AF65-F5344CB8AC3E}">
        <p14:creationId xmlns:p14="http://schemas.microsoft.com/office/powerpoint/2010/main" val="14461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18A739-387A-419E-8B91-916E5A4C430B}" type="datetime1">
              <a:rPr lang="en-US" smtClean="0"/>
              <a:t>9/12/2023</a:t>
            </a:fld>
            <a:endParaRPr lang="en-US" dirty="0"/>
          </a:p>
        </p:txBody>
      </p:sp>
      <p:sp>
        <p:nvSpPr>
          <p:cNvPr id="5" name="Footer Placeholder 4"/>
          <p:cNvSpPr>
            <a:spLocks noGrp="1"/>
          </p:cNvSpPr>
          <p:nvPr>
            <p:ph type="ftr" sz="quarter" idx="11"/>
          </p:nvPr>
        </p:nvSpPr>
        <p:spPr>
          <a:xfrm>
            <a:off x="1127124" y="329307"/>
            <a:ext cx="5943668" cy="309201"/>
          </a:xfrm>
        </p:spPr>
        <p:txBody>
          <a:bodyPr/>
          <a:lstStyle>
            <a:lvl1pPr>
              <a:defRPr>
                <a:solidFill>
                  <a:schemeClr val="tx1"/>
                </a:solidFill>
              </a:defRPr>
            </a:lvl1pPr>
          </a:lstStyle>
          <a:p>
            <a:r>
              <a:rPr lang="en-US" dirty="0"/>
              <a:t>Draft – Not for distribution</a:t>
            </a:r>
          </a:p>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423611448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8A739-387A-419E-8B91-916E5A4C430B}" type="datetime1">
              <a:rPr lang="en-US" smtClean="0"/>
              <a:t>9/12/2023</a:t>
            </a:fld>
            <a:endParaRPr lang="en-US" dirty="0"/>
          </a:p>
        </p:txBody>
      </p:sp>
      <p:sp>
        <p:nvSpPr>
          <p:cNvPr id="5" name="Footer Placeholder 4"/>
          <p:cNvSpPr>
            <a:spLocks noGrp="1"/>
          </p:cNvSpPr>
          <p:nvPr>
            <p:ph type="ftr" sz="quarter" idx="11"/>
          </p:nvPr>
        </p:nvSpPr>
        <p:spPr/>
        <p:txBody>
          <a:bodyPr/>
          <a:lstStyle/>
          <a:p>
            <a:r>
              <a:rPr lang="en-US" dirty="0"/>
              <a:t>Draft – Not for distribution</a:t>
            </a:r>
          </a:p>
          <a:p>
            <a:endParaRPr lang="en-US" dirty="0"/>
          </a:p>
        </p:txBody>
      </p:sp>
      <p:sp>
        <p:nvSpPr>
          <p:cNvPr id="6" name="Slide Number Placeholder 5"/>
          <p:cNvSpPr>
            <a:spLocks noGrp="1"/>
          </p:cNvSpPr>
          <p:nvPr>
            <p:ph type="sldNum" sz="quarter" idx="12"/>
          </p:nvPr>
        </p:nvSpPr>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40618709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8A739-387A-419E-8B91-916E5A4C430B}" type="datetime1">
              <a:rPr lang="en-US" smtClean="0"/>
              <a:t>9/12/2023</a:t>
            </a:fld>
            <a:endParaRPr lang="en-US" dirty="0"/>
          </a:p>
        </p:txBody>
      </p:sp>
      <p:sp>
        <p:nvSpPr>
          <p:cNvPr id="5" name="Footer Placeholder 4"/>
          <p:cNvSpPr>
            <a:spLocks noGrp="1"/>
          </p:cNvSpPr>
          <p:nvPr>
            <p:ph type="ftr" sz="quarter" idx="11"/>
          </p:nvPr>
        </p:nvSpPr>
        <p:spPr/>
        <p:txBody>
          <a:bodyPr/>
          <a:lstStyle/>
          <a:p>
            <a:r>
              <a:rPr lang="en-US" dirty="0"/>
              <a:t>Draft – Not for distribution</a:t>
            </a:r>
          </a:p>
          <a:p>
            <a:endParaRPr lang="en-US" dirty="0"/>
          </a:p>
        </p:txBody>
      </p:sp>
      <p:sp>
        <p:nvSpPr>
          <p:cNvPr id="6" name="Slide Number Placeholder 5"/>
          <p:cNvSpPr>
            <a:spLocks noGrp="1"/>
          </p:cNvSpPr>
          <p:nvPr>
            <p:ph type="sldNum" sz="quarter" idx="12"/>
          </p:nvPr>
        </p:nvSpPr>
        <p:spPr/>
        <p:txBody>
          <a:bodyPr/>
          <a:lstStyle/>
          <a:p>
            <a:fld id="{CC712354-B87A-C643-A32E-40CC1505842A}"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7386806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CAB2-5548-4AB6-BF8B-3F3A1FDFF5E4}"/>
              </a:ext>
            </a:extLst>
          </p:cNvPr>
          <p:cNvSpPr>
            <a:spLocks noGrp="1"/>
          </p:cNvSpPr>
          <p:nvPr>
            <p:ph type="title" hasCustomPrompt="1"/>
          </p:nvPr>
        </p:nvSpPr>
        <p:spPr>
          <a:xfrm>
            <a:off x="2124170" y="2301215"/>
            <a:ext cx="7943660" cy="1450785"/>
          </a:xfrm>
          <a:prstGeom prst="rect">
            <a:avLst/>
          </a:prstGeom>
        </p:spPr>
        <p:txBody>
          <a:bodyPr anchor="ctr" anchorCtr="0">
            <a:normAutofit/>
          </a:bodyPr>
          <a:lstStyle>
            <a:lvl1pPr algn="ctr">
              <a:defRPr sz="5400" b="1" baseline="0">
                <a:solidFill>
                  <a:schemeClr val="tx2"/>
                </a:solidFill>
              </a:defRPr>
            </a:lvl1pPr>
          </a:lstStyle>
          <a:p>
            <a:r>
              <a:rPr lang="en-US"/>
              <a:t>Section Title</a:t>
            </a:r>
            <a:endParaRPr lang="en-CA"/>
          </a:p>
        </p:txBody>
      </p:sp>
      <p:sp>
        <p:nvSpPr>
          <p:cNvPr id="4" name="Date Placeholder 3">
            <a:extLst>
              <a:ext uri="{FF2B5EF4-FFF2-40B4-BE49-F238E27FC236}">
                <a16:creationId xmlns:a16="http://schemas.microsoft.com/office/drawing/2014/main" id="{745F6DD1-D78F-4A88-A0D5-2C85BBD73BE6}"/>
              </a:ext>
            </a:extLst>
          </p:cNvPr>
          <p:cNvSpPr>
            <a:spLocks noGrp="1"/>
          </p:cNvSpPr>
          <p:nvPr>
            <p:ph type="dt" sz="half" idx="10"/>
          </p:nvPr>
        </p:nvSpPr>
        <p:spPr/>
        <p:txBody>
          <a:bodyPr/>
          <a:lstStyle/>
          <a:p>
            <a:fld id="{11F96D72-6A95-4650-A34F-7041343AE756}" type="datetime1">
              <a:rPr lang="en-US" smtClean="0"/>
              <a:t>9/12/2023</a:t>
            </a:fld>
            <a:endParaRPr lang="en-US" dirty="0"/>
          </a:p>
        </p:txBody>
      </p:sp>
      <p:sp>
        <p:nvSpPr>
          <p:cNvPr id="5" name="Footer Placeholder 4">
            <a:extLst>
              <a:ext uri="{FF2B5EF4-FFF2-40B4-BE49-F238E27FC236}">
                <a16:creationId xmlns:a16="http://schemas.microsoft.com/office/drawing/2014/main" id="{83678B55-D7D8-49DF-AE20-D7B054D53CE6}"/>
              </a:ext>
            </a:extLst>
          </p:cNvPr>
          <p:cNvSpPr>
            <a:spLocks noGrp="1"/>
          </p:cNvSpPr>
          <p:nvPr>
            <p:ph type="ftr" sz="quarter" idx="11"/>
          </p:nvPr>
        </p:nvSpPr>
        <p:spPr/>
        <p:txBody>
          <a:bodyPr/>
          <a:lstStyle/>
          <a:p>
            <a:r>
              <a:rPr lang="en-US" dirty="0"/>
              <a:t>Draft – Not for distribution</a:t>
            </a:r>
          </a:p>
          <a:p>
            <a:endParaRPr lang="en-US" dirty="0"/>
          </a:p>
        </p:txBody>
      </p:sp>
      <p:sp>
        <p:nvSpPr>
          <p:cNvPr id="6" name="Slide Number Placeholder 5">
            <a:extLst>
              <a:ext uri="{FF2B5EF4-FFF2-40B4-BE49-F238E27FC236}">
                <a16:creationId xmlns:a16="http://schemas.microsoft.com/office/drawing/2014/main" id="{042D85E0-E033-4B14-9352-240C538BD85F}"/>
              </a:ext>
            </a:extLst>
          </p:cNvPr>
          <p:cNvSpPr>
            <a:spLocks noGrp="1"/>
          </p:cNvSpPr>
          <p:nvPr>
            <p:ph type="sldNum" sz="quarter" idx="12"/>
          </p:nvPr>
        </p:nvSpPr>
        <p:spPr>
          <a:xfrm>
            <a:off x="9371144" y="6330949"/>
            <a:ext cx="2743200" cy="365125"/>
          </a:xfrm>
        </p:spPr>
        <p:txBody>
          <a:bodyPr/>
          <a:lstStyle>
            <a:lvl1pPr>
              <a:defRPr sz="3600"/>
            </a:lvl1p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68467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712354-B87A-C643-A32E-40CC1505842A}" type="slidenum">
              <a:rPr lang="en-US" smtClean="0"/>
              <a:pPr/>
              <a:t>‹#›</a:t>
            </a:fld>
            <a:endParaRPr lang="en-US" dirty="0"/>
          </a:p>
        </p:txBody>
      </p:sp>
      <p:sp>
        <p:nvSpPr>
          <p:cNvPr id="7" name="Title Placeholder 1">
            <a:extLst>
              <a:ext uri="{FF2B5EF4-FFF2-40B4-BE49-F238E27FC236}">
                <a16:creationId xmlns:a16="http://schemas.microsoft.com/office/drawing/2014/main" id="{C71BECE3-B31B-49D7-B8F4-33C27DB7A5E0}"/>
              </a:ext>
            </a:extLst>
          </p:cNvPr>
          <p:cNvSpPr>
            <a:spLocks noGrp="1"/>
          </p:cNvSpPr>
          <p:nvPr>
            <p:ph type="title"/>
          </p:nvPr>
        </p:nvSpPr>
        <p:spPr>
          <a:xfrm>
            <a:off x="1130270" y="265336"/>
            <a:ext cx="9603275" cy="961201"/>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137367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a:lvl1pPr>
          </a:lstStyle>
          <a:p>
            <a:fld id="{7818A739-387A-419E-8B91-916E5A4C430B}" type="datetime1">
              <a:rPr lang="en-US" smtClean="0"/>
              <a:t>9/12/2023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Draft – Not for distribution</a:t>
            </a:r>
          </a:p>
          <a:p>
            <a:endParaRPr lang="en-US" dirty="0"/>
          </a:p>
        </p:txBody>
      </p:sp>
      <p:sp>
        <p:nvSpPr>
          <p:cNvPr id="6" name="Slide Number Placeholder 5"/>
          <p:cNvSpPr>
            <a:spLocks noGrp="1"/>
          </p:cNvSpPr>
          <p:nvPr>
            <p:ph type="sldNum" sz="quarter" idx="12"/>
          </p:nvPr>
        </p:nvSpPr>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18028259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8A739-387A-419E-8B91-916E5A4C430B}" type="datetime1">
              <a:rPr lang="en-US" smtClean="0"/>
              <a:t>9/12/2023</a:t>
            </a:fld>
            <a:endParaRPr lang="en-US" dirty="0"/>
          </a:p>
        </p:txBody>
      </p:sp>
      <p:sp>
        <p:nvSpPr>
          <p:cNvPr id="5" name="Footer Placeholder 4"/>
          <p:cNvSpPr>
            <a:spLocks noGrp="1"/>
          </p:cNvSpPr>
          <p:nvPr>
            <p:ph type="ftr" sz="quarter" idx="11"/>
          </p:nvPr>
        </p:nvSpPr>
        <p:spPr/>
        <p:txBody>
          <a:bodyPr/>
          <a:lstStyle/>
          <a:p>
            <a:r>
              <a:rPr lang="en-US" dirty="0"/>
              <a:t>Draft – Not for distribution</a:t>
            </a:r>
          </a:p>
          <a:p>
            <a:endParaRPr lang="en-US" dirty="0"/>
          </a:p>
        </p:txBody>
      </p:sp>
      <p:sp>
        <p:nvSpPr>
          <p:cNvPr id="6" name="Slide Number Placeholder 5"/>
          <p:cNvSpPr>
            <a:spLocks noGrp="1"/>
          </p:cNvSpPr>
          <p:nvPr>
            <p:ph type="sldNum" sz="quarter" idx="12"/>
          </p:nvPr>
        </p:nvSpPr>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2049750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E3A61-3B0A-496C-A6DC-D04FFF963CFA}" type="datetime1">
              <a:rPr lang="en-US" smtClean="0"/>
              <a:t>9/12/2023</a:t>
            </a:fld>
            <a:endParaRPr lang="en-US" dirty="0"/>
          </a:p>
        </p:txBody>
      </p:sp>
      <p:sp>
        <p:nvSpPr>
          <p:cNvPr id="6" name="Footer Placeholder 5"/>
          <p:cNvSpPr>
            <a:spLocks noGrp="1"/>
          </p:cNvSpPr>
          <p:nvPr>
            <p:ph type="ftr" sz="quarter" idx="11"/>
          </p:nvPr>
        </p:nvSpPr>
        <p:spPr/>
        <p:txBody>
          <a:bodyPr/>
          <a:lstStyle/>
          <a:p>
            <a:r>
              <a:rPr lang="en-US" dirty="0"/>
              <a:t>Draft – Not for distribution</a:t>
            </a:r>
          </a:p>
          <a:p>
            <a:endParaRPr lang="en-US" dirty="0"/>
          </a:p>
        </p:txBody>
      </p:sp>
      <p:sp>
        <p:nvSpPr>
          <p:cNvPr id="7" name="Slide Number Placeholder 6"/>
          <p:cNvSpPr>
            <a:spLocks noGrp="1"/>
          </p:cNvSpPr>
          <p:nvPr>
            <p:ph type="sldNum" sz="quarter" idx="12"/>
          </p:nvPr>
        </p:nvSpPr>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12514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DB949E-637E-4C70-9382-A044F5422B58}" type="datetime1">
              <a:rPr lang="en-US" smtClean="0"/>
              <a:t>9/12/2023</a:t>
            </a:fld>
            <a:endParaRPr lang="en-US" dirty="0"/>
          </a:p>
        </p:txBody>
      </p:sp>
      <p:sp>
        <p:nvSpPr>
          <p:cNvPr id="8" name="Footer Placeholder 7"/>
          <p:cNvSpPr>
            <a:spLocks noGrp="1"/>
          </p:cNvSpPr>
          <p:nvPr>
            <p:ph type="ftr" sz="quarter" idx="11"/>
          </p:nvPr>
        </p:nvSpPr>
        <p:spPr/>
        <p:txBody>
          <a:bodyPr/>
          <a:lstStyle/>
          <a:p>
            <a:r>
              <a:rPr lang="en-US" dirty="0"/>
              <a:t>Draft – Not for distribution</a:t>
            </a:r>
          </a:p>
          <a:p>
            <a:endParaRPr lang="en-US" dirty="0"/>
          </a:p>
        </p:txBody>
      </p:sp>
      <p:sp>
        <p:nvSpPr>
          <p:cNvPr id="9" name="Slide Number Placeholder 8"/>
          <p:cNvSpPr>
            <a:spLocks noGrp="1"/>
          </p:cNvSpPr>
          <p:nvPr>
            <p:ph type="sldNum" sz="quarter" idx="12"/>
          </p:nvPr>
        </p:nvSpPr>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417308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712354-B87A-C643-A32E-40CC1505842A}" type="slidenum">
              <a:rPr lang="en-US" smtClean="0"/>
              <a:t>‹#›</a:t>
            </a:fld>
            <a:endParaRPr lang="en-US" dirty="0"/>
          </a:p>
        </p:txBody>
      </p:sp>
      <p:sp>
        <p:nvSpPr>
          <p:cNvPr id="4" name="Footer Placeholder 7">
            <a:extLst>
              <a:ext uri="{FF2B5EF4-FFF2-40B4-BE49-F238E27FC236}">
                <a16:creationId xmlns:a16="http://schemas.microsoft.com/office/drawing/2014/main" id="{AD379479-7855-4EB2-AFF4-2759B8A16A7F}"/>
              </a:ext>
            </a:extLst>
          </p:cNvPr>
          <p:cNvSpPr>
            <a:spLocks noGrp="1"/>
          </p:cNvSpPr>
          <p:nvPr>
            <p:ph type="ftr" sz="quarter" idx="11"/>
          </p:nvPr>
        </p:nvSpPr>
        <p:spPr>
          <a:xfrm>
            <a:off x="1130270" y="329307"/>
            <a:ext cx="5938836" cy="309201"/>
          </a:xfrm>
        </p:spPr>
        <p:txBody>
          <a:bodyPr/>
          <a:lstStyle/>
          <a:p>
            <a:r>
              <a:rPr lang="en-US" dirty="0"/>
              <a:t>Draft – Not for distribution</a:t>
            </a:r>
          </a:p>
          <a:p>
            <a:endParaRPr lang="en-US" dirty="0"/>
          </a:p>
        </p:txBody>
      </p:sp>
    </p:spTree>
    <p:extLst>
      <p:ext uri="{BB962C8B-B14F-4D97-AF65-F5344CB8AC3E}">
        <p14:creationId xmlns:p14="http://schemas.microsoft.com/office/powerpoint/2010/main" val="246449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686B7-FF71-4F3B-ADB1-ADF6989641A1}" type="datetime1">
              <a:rPr lang="en-US" smtClean="0"/>
              <a:t>9/12/2023</a:t>
            </a:fld>
            <a:endParaRPr lang="en-US" dirty="0"/>
          </a:p>
        </p:txBody>
      </p:sp>
      <p:sp>
        <p:nvSpPr>
          <p:cNvPr id="3" name="Footer Placeholder 2"/>
          <p:cNvSpPr>
            <a:spLocks noGrp="1"/>
          </p:cNvSpPr>
          <p:nvPr>
            <p:ph type="ftr" sz="quarter" idx="11"/>
          </p:nvPr>
        </p:nvSpPr>
        <p:spPr/>
        <p:txBody>
          <a:bodyPr/>
          <a:lstStyle/>
          <a:p>
            <a:r>
              <a:rPr lang="en-US" dirty="0"/>
              <a:t>Draft – Not for distribution</a:t>
            </a:r>
          </a:p>
          <a:p>
            <a:endParaRPr lang="en-US" dirty="0"/>
          </a:p>
        </p:txBody>
      </p:sp>
      <p:sp>
        <p:nvSpPr>
          <p:cNvPr id="4" name="Slide Number Placeholder 3"/>
          <p:cNvSpPr>
            <a:spLocks noGrp="1"/>
          </p:cNvSpPr>
          <p:nvPr>
            <p:ph type="sldNum" sz="quarter" idx="12"/>
          </p:nvPr>
        </p:nvSpPr>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378241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18A739-387A-419E-8B91-916E5A4C430B}" type="datetime1">
              <a:rPr lang="en-US" smtClean="0"/>
              <a:t>9/12/2023</a:t>
            </a:fld>
            <a:endParaRPr lang="en-US" dirty="0"/>
          </a:p>
        </p:txBody>
      </p:sp>
      <p:sp>
        <p:nvSpPr>
          <p:cNvPr id="6" name="Footer Placeholder 5"/>
          <p:cNvSpPr>
            <a:spLocks noGrp="1"/>
          </p:cNvSpPr>
          <p:nvPr>
            <p:ph type="ftr" sz="quarter" idx="11"/>
          </p:nvPr>
        </p:nvSpPr>
        <p:spPr/>
        <p:txBody>
          <a:bodyPr/>
          <a:lstStyle/>
          <a:p>
            <a:r>
              <a:rPr lang="en-US" dirty="0"/>
              <a:t>Draft – Not for distribution</a:t>
            </a:r>
          </a:p>
          <a:p>
            <a:endParaRPr lang="en-US" dirty="0"/>
          </a:p>
        </p:txBody>
      </p:sp>
      <p:sp>
        <p:nvSpPr>
          <p:cNvPr id="7" name="Slide Number Placeholder 6"/>
          <p:cNvSpPr>
            <a:spLocks noGrp="1"/>
          </p:cNvSpPr>
          <p:nvPr>
            <p:ph type="sldNum" sz="quarter" idx="12"/>
          </p:nvPr>
        </p:nvSpPr>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16763709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C10D69D1-584B-4D20-905D-B0FFDD9608AA}" type="datetime1">
              <a:rPr lang="en-US" smtClean="0"/>
              <a:t>9/12/2023</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dirty="0"/>
              <a:t>Draft – Not for distribution</a:t>
            </a:r>
          </a:p>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23807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818A739-387A-419E-8B91-916E5A4C430B}" type="datetime1">
              <a:rPr lang="en-US" smtClean="0"/>
              <a:t>9/12/2023</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en-US" dirty="0"/>
              <a:t>Draft – Not for distribution</a:t>
            </a:r>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CC712354-B87A-C643-A32E-40CC1505842A}" type="slidenum">
              <a:rPr lang="en-US" smtClean="0"/>
              <a:pPr/>
              <a:t>‹#›</a:t>
            </a:fld>
            <a:endParaRPr lang="en-US" dirty="0"/>
          </a:p>
        </p:txBody>
      </p:sp>
    </p:spTree>
    <p:extLst>
      <p:ext uri="{BB962C8B-B14F-4D97-AF65-F5344CB8AC3E}">
        <p14:creationId xmlns:p14="http://schemas.microsoft.com/office/powerpoint/2010/main" val="77183842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nesc.ca/about-fnesc/jurisdic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mailto:jennam@fnesc.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6F68-931C-4146-84FA-40E829DF973C}"/>
              </a:ext>
            </a:extLst>
          </p:cNvPr>
          <p:cNvSpPr>
            <a:spLocks noGrp="1"/>
          </p:cNvSpPr>
          <p:nvPr>
            <p:ph type="ctrTitle"/>
          </p:nvPr>
        </p:nvSpPr>
        <p:spPr>
          <a:xfrm>
            <a:off x="717630" y="1352313"/>
            <a:ext cx="9047845" cy="2396727"/>
          </a:xfrm>
        </p:spPr>
        <p:txBody>
          <a:bodyPr>
            <a:normAutofit/>
          </a:bodyPr>
          <a:lstStyle/>
          <a:p>
            <a:r>
              <a:rPr lang="en-CA" sz="5400" dirty="0"/>
              <a:t>First Nations Jurisdiction Over Education</a:t>
            </a:r>
          </a:p>
        </p:txBody>
      </p:sp>
      <p:sp>
        <p:nvSpPr>
          <p:cNvPr id="3" name="Subtitle 2">
            <a:extLst>
              <a:ext uri="{FF2B5EF4-FFF2-40B4-BE49-F238E27FC236}">
                <a16:creationId xmlns:a16="http://schemas.microsoft.com/office/drawing/2014/main" id="{DCC52C9A-9F6B-4685-8865-F47491FC9456}"/>
              </a:ext>
            </a:extLst>
          </p:cNvPr>
          <p:cNvSpPr>
            <a:spLocks noGrp="1"/>
          </p:cNvSpPr>
          <p:nvPr>
            <p:ph type="subTitle" idx="1"/>
          </p:nvPr>
        </p:nvSpPr>
        <p:spPr>
          <a:xfrm>
            <a:off x="717630" y="4229857"/>
            <a:ext cx="8637072" cy="1071095"/>
          </a:xfrm>
        </p:spPr>
        <p:txBody>
          <a:bodyPr/>
          <a:lstStyle/>
          <a:p>
            <a:r>
              <a:rPr lang="en-CA" dirty="0"/>
              <a:t>Introduction and Overview to Education Jurisdiction</a:t>
            </a:r>
          </a:p>
        </p:txBody>
      </p:sp>
      <p:pic>
        <p:nvPicPr>
          <p:cNvPr id="4" name="Picture 3">
            <a:extLst>
              <a:ext uri="{FF2B5EF4-FFF2-40B4-BE49-F238E27FC236}">
                <a16:creationId xmlns:a16="http://schemas.microsoft.com/office/drawing/2014/main" id="{82500D3D-FD8B-4CEA-9E1B-3A3A14C06377}"/>
              </a:ext>
            </a:extLst>
          </p:cNvPr>
          <p:cNvPicPr>
            <a:picLocks noChangeAspect="1"/>
          </p:cNvPicPr>
          <p:nvPr/>
        </p:nvPicPr>
        <p:blipFill>
          <a:blip r:embed="rId3"/>
          <a:stretch>
            <a:fillRect/>
          </a:stretch>
        </p:blipFill>
        <p:spPr>
          <a:xfrm>
            <a:off x="8891358" y="1325371"/>
            <a:ext cx="3014961" cy="3970924"/>
          </a:xfrm>
          <a:prstGeom prst="rect">
            <a:avLst/>
          </a:prstGeom>
          <a:effectLst>
            <a:outerShdw blurRad="139700" dist="38100" dir="3000000" sx="103000" sy="103000" algn="tl" rotWithShape="0">
              <a:prstClr val="black">
                <a:alpha val="40000"/>
              </a:prstClr>
            </a:outerShdw>
          </a:effectLst>
        </p:spPr>
      </p:pic>
      <p:sp>
        <p:nvSpPr>
          <p:cNvPr id="7" name="Slide Number Placeholder 3">
            <a:extLst>
              <a:ext uri="{FF2B5EF4-FFF2-40B4-BE49-F238E27FC236}">
                <a16:creationId xmlns:a16="http://schemas.microsoft.com/office/drawing/2014/main" id="{8E06D7C2-E59B-46A8-BBD4-4E89100578B0}"/>
              </a:ext>
            </a:extLst>
          </p:cNvPr>
          <p:cNvSpPr>
            <a:spLocks noGrp="1"/>
          </p:cNvSpPr>
          <p:nvPr>
            <p:ph type="sldNum" sz="quarter" idx="12"/>
          </p:nvPr>
        </p:nvSpPr>
        <p:spPr>
          <a:xfrm>
            <a:off x="9924392" y="134930"/>
            <a:ext cx="811019" cy="503578"/>
          </a:xfrm>
        </p:spPr>
        <p:txBody>
          <a:bodyPr/>
          <a:lstStyle/>
          <a:p>
            <a:fld id="{CC712354-B87A-C643-A32E-40CC1505842A}" type="slidenum">
              <a:rPr lang="en-US" smtClean="0"/>
              <a:pPr/>
              <a:t>1</a:t>
            </a:fld>
            <a:endParaRPr lang="en-US" dirty="0"/>
          </a:p>
        </p:txBody>
      </p:sp>
    </p:spTree>
    <p:extLst>
      <p:ext uri="{BB962C8B-B14F-4D97-AF65-F5344CB8AC3E}">
        <p14:creationId xmlns:p14="http://schemas.microsoft.com/office/powerpoint/2010/main" val="69541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D712E5-F24C-44D0-A161-2C643F7BF298}"/>
              </a:ext>
            </a:extLst>
          </p:cNvPr>
          <p:cNvSpPr>
            <a:spLocks noGrp="1"/>
          </p:cNvSpPr>
          <p:nvPr>
            <p:ph type="title"/>
          </p:nvPr>
        </p:nvSpPr>
        <p:spPr>
          <a:xfrm>
            <a:off x="1130270" y="953325"/>
            <a:ext cx="9603275" cy="786576"/>
          </a:xfrm>
        </p:spPr>
        <p:txBody>
          <a:bodyPr>
            <a:normAutofit fontScale="90000"/>
          </a:bodyPr>
          <a:lstStyle/>
          <a:p>
            <a:r>
              <a:rPr lang="en-CA" dirty="0"/>
              <a:t>Who is jurisdiction for? – Independent Schools Considerations</a:t>
            </a:r>
          </a:p>
        </p:txBody>
      </p:sp>
      <p:sp>
        <p:nvSpPr>
          <p:cNvPr id="4" name="Content Placeholder 3">
            <a:extLst>
              <a:ext uri="{FF2B5EF4-FFF2-40B4-BE49-F238E27FC236}">
                <a16:creationId xmlns:a16="http://schemas.microsoft.com/office/drawing/2014/main" id="{989FCCC2-D559-49D5-9D1A-159553CB01AE}"/>
              </a:ext>
            </a:extLst>
          </p:cNvPr>
          <p:cNvSpPr>
            <a:spLocks noGrp="1"/>
          </p:cNvSpPr>
          <p:nvPr>
            <p:ph idx="1"/>
          </p:nvPr>
        </p:nvSpPr>
        <p:spPr>
          <a:xfrm>
            <a:off x="1130270" y="2002559"/>
            <a:ext cx="9603275" cy="3463786"/>
          </a:xfrm>
        </p:spPr>
        <p:txBody>
          <a:bodyPr>
            <a:normAutofit lnSpcReduction="10000"/>
          </a:bodyPr>
          <a:lstStyle/>
          <a:p>
            <a:pPr marL="0" indent="0">
              <a:buNone/>
            </a:pPr>
            <a:r>
              <a:rPr lang="en-US" dirty="0"/>
              <a:t>Note: Under the provincial </a:t>
            </a:r>
            <a:r>
              <a:rPr lang="en-US" i="1" dirty="0"/>
              <a:t>Independent School Act</a:t>
            </a:r>
            <a:r>
              <a:rPr lang="en-US" dirty="0"/>
              <a:t>, schools operated by PFNs or their CEAs will not be able to retain their status as, or apply to become, “independent schools” under the </a:t>
            </a:r>
            <a:r>
              <a:rPr lang="en-US" i="1" dirty="0"/>
              <a:t>Independent School Act</a:t>
            </a:r>
            <a:r>
              <a:rPr lang="en-US" dirty="0"/>
              <a:t>.</a:t>
            </a:r>
          </a:p>
          <a:p>
            <a:pPr marL="0" indent="0">
              <a:buNone/>
            </a:pPr>
            <a:r>
              <a:rPr lang="en-US" dirty="0"/>
              <a:t>This means that when First Nations choose to become PFNs, they will no longer be Independent Schools and First Nations should consider the implications of this decision.</a:t>
            </a:r>
          </a:p>
          <a:p>
            <a:pPr marL="0" indent="0">
              <a:buNone/>
            </a:pPr>
            <a:r>
              <a:rPr lang="en-US" dirty="0"/>
              <a:t>FNESC is able to support First Nations who are prepared to give up their independent school status and become part of  the jurisdiction initiative through the transition process.</a:t>
            </a:r>
          </a:p>
        </p:txBody>
      </p:sp>
      <p:sp>
        <p:nvSpPr>
          <p:cNvPr id="2" name="Slide Number Placeholder 1">
            <a:extLst>
              <a:ext uri="{FF2B5EF4-FFF2-40B4-BE49-F238E27FC236}">
                <a16:creationId xmlns:a16="http://schemas.microsoft.com/office/drawing/2014/main" id="{1583DBBC-5022-48D4-A5D6-550327AED479}"/>
              </a:ext>
            </a:extLst>
          </p:cNvPr>
          <p:cNvSpPr>
            <a:spLocks noGrp="1"/>
          </p:cNvSpPr>
          <p:nvPr>
            <p:ph type="sldNum" sz="quarter" idx="12"/>
          </p:nvPr>
        </p:nvSpPr>
        <p:spPr/>
        <p:txBody>
          <a:bodyPr/>
          <a:lstStyle/>
          <a:p>
            <a:fld id="{CC712354-B87A-C643-A32E-40CC1505842A}" type="slidenum">
              <a:rPr lang="en-US" smtClean="0"/>
              <a:pPr/>
              <a:t>10</a:t>
            </a:fld>
            <a:endParaRPr lang="en-US" dirty="0"/>
          </a:p>
        </p:txBody>
      </p:sp>
    </p:spTree>
    <p:extLst>
      <p:ext uri="{BB962C8B-B14F-4D97-AF65-F5344CB8AC3E}">
        <p14:creationId xmlns:p14="http://schemas.microsoft.com/office/powerpoint/2010/main" val="85307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CCFD-7789-97BA-08B2-A7A7B431EC10}"/>
              </a:ext>
            </a:extLst>
          </p:cNvPr>
          <p:cNvSpPr>
            <a:spLocks noGrp="1"/>
          </p:cNvSpPr>
          <p:nvPr>
            <p:ph type="title"/>
          </p:nvPr>
        </p:nvSpPr>
        <p:spPr/>
        <p:txBody>
          <a:bodyPr/>
          <a:lstStyle/>
          <a:p>
            <a:r>
              <a:rPr lang="en-CA" dirty="0"/>
              <a:t>How to support the exercise of jurisdiction?</a:t>
            </a:r>
          </a:p>
        </p:txBody>
      </p:sp>
      <p:sp>
        <p:nvSpPr>
          <p:cNvPr id="3" name="Content Placeholder 2">
            <a:extLst>
              <a:ext uri="{FF2B5EF4-FFF2-40B4-BE49-F238E27FC236}">
                <a16:creationId xmlns:a16="http://schemas.microsoft.com/office/drawing/2014/main" id="{E3B291CB-6683-EED0-6614-C560E66D69CF}"/>
              </a:ext>
            </a:extLst>
          </p:cNvPr>
          <p:cNvSpPr>
            <a:spLocks noGrp="1"/>
          </p:cNvSpPr>
          <p:nvPr>
            <p:ph idx="1"/>
          </p:nvPr>
        </p:nvSpPr>
        <p:spPr/>
        <p:txBody>
          <a:bodyPr>
            <a:normAutofit fontScale="92500" lnSpcReduction="10000"/>
          </a:bodyPr>
          <a:lstStyle/>
          <a:p>
            <a:r>
              <a:rPr lang="en-CA" dirty="0"/>
              <a:t>First Nations wishing to exercise education jurisdiction should do the following internal work within their Nation:</a:t>
            </a:r>
          </a:p>
          <a:p>
            <a:pPr lvl="1"/>
            <a:r>
              <a:rPr lang="en-CA" dirty="0"/>
              <a:t>determine what jurisdiction looks like to your First Nation;</a:t>
            </a:r>
          </a:p>
          <a:p>
            <a:pPr lvl="1"/>
            <a:r>
              <a:rPr lang="en-CA" dirty="0"/>
              <a:t>conduct community outreach and meetings;</a:t>
            </a:r>
          </a:p>
          <a:p>
            <a:pPr lvl="1"/>
            <a:r>
              <a:rPr lang="en-CA" dirty="0"/>
              <a:t>complete internal review of model agreements; and</a:t>
            </a:r>
          </a:p>
          <a:p>
            <a:pPr lvl="1"/>
            <a:r>
              <a:rPr lang="en-CA" dirty="0"/>
              <a:t>complete review of support resources.</a:t>
            </a:r>
          </a:p>
          <a:p>
            <a:r>
              <a:rPr lang="en-CA" dirty="0"/>
              <a:t>First Nations will need to internally decide if jurisdiction is the right path forward. FNESC will be there to provide continued support to any First Nation who wishes to pursue education jurisdiction.</a:t>
            </a:r>
          </a:p>
          <a:p>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3E0DBFE0-C789-17B2-8E64-F439ED6A1BDB}"/>
              </a:ext>
            </a:extLst>
          </p:cNvPr>
          <p:cNvSpPr>
            <a:spLocks noGrp="1"/>
          </p:cNvSpPr>
          <p:nvPr>
            <p:ph type="sldNum" sz="quarter" idx="12"/>
          </p:nvPr>
        </p:nvSpPr>
        <p:spPr/>
        <p:txBody>
          <a:bodyPr/>
          <a:lstStyle/>
          <a:p>
            <a:fld id="{CC712354-B87A-C643-A32E-40CC1505842A}" type="slidenum">
              <a:rPr lang="en-US" smtClean="0"/>
              <a:pPr/>
              <a:t>11</a:t>
            </a:fld>
            <a:endParaRPr lang="en-US" dirty="0"/>
          </a:p>
        </p:txBody>
      </p:sp>
    </p:spTree>
    <p:extLst>
      <p:ext uri="{BB962C8B-B14F-4D97-AF65-F5344CB8AC3E}">
        <p14:creationId xmlns:p14="http://schemas.microsoft.com/office/powerpoint/2010/main" val="257434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751" y="2418604"/>
            <a:ext cx="9396498" cy="2020792"/>
          </a:xfrm>
        </p:spPr>
        <p:txBody>
          <a:bodyPr>
            <a:normAutofit fontScale="90000"/>
          </a:bodyPr>
          <a:lstStyle/>
          <a:p>
            <a:r>
              <a:rPr lang="en-US" dirty="0"/>
              <a:t>Foundations of the Jurisdiction Initiative and Timeline</a:t>
            </a:r>
            <a:br>
              <a:rPr lang="en-US" dirty="0"/>
            </a:br>
            <a:endParaRPr lang="en-US" dirty="0"/>
          </a:p>
        </p:txBody>
      </p:sp>
      <p:sp>
        <p:nvSpPr>
          <p:cNvPr id="3" name="Slide Number Placeholder 2"/>
          <p:cNvSpPr>
            <a:spLocks noGrp="1"/>
          </p:cNvSpPr>
          <p:nvPr>
            <p:ph type="sldNum" sz="quarter" idx="12"/>
          </p:nvPr>
        </p:nvSpPr>
        <p:spPr/>
        <p:txBody>
          <a:bodyPr/>
          <a:lstStyle/>
          <a:p>
            <a:fld id="{CC712354-B87A-C643-A32E-40CC1505842A}" type="slidenum">
              <a:rPr lang="en-US" smtClean="0"/>
              <a:pPr/>
              <a:t>12</a:t>
            </a:fld>
            <a:endParaRPr lang="en-US" dirty="0"/>
          </a:p>
        </p:txBody>
      </p:sp>
      <p:sp>
        <p:nvSpPr>
          <p:cNvPr id="6" name="Slide Number Placeholder 3">
            <a:extLst>
              <a:ext uri="{FF2B5EF4-FFF2-40B4-BE49-F238E27FC236}">
                <a16:creationId xmlns:a16="http://schemas.microsoft.com/office/drawing/2014/main" id="{1F2709B8-0951-4BEB-A08C-70AC53A0B237}"/>
              </a:ext>
            </a:extLst>
          </p:cNvPr>
          <p:cNvSpPr txBox="1">
            <a:spLocks/>
          </p:cNvSpPr>
          <p:nvPr/>
        </p:nvSpPr>
        <p:spPr>
          <a:xfrm>
            <a:off x="9924392" y="134930"/>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36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12354-B87A-C643-A32E-40CC1505842A}" type="slidenum">
              <a:rPr lang="en-US" smtClean="0"/>
              <a:pPr/>
              <a:t>12</a:t>
            </a:fld>
            <a:endParaRPr lang="en-US" dirty="0"/>
          </a:p>
        </p:txBody>
      </p:sp>
    </p:spTree>
    <p:extLst>
      <p:ext uri="{BB962C8B-B14F-4D97-AF65-F5344CB8AC3E}">
        <p14:creationId xmlns:p14="http://schemas.microsoft.com/office/powerpoint/2010/main" val="216283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2A4-81F2-4882-A15E-DD5DB1E5D4CA}"/>
              </a:ext>
            </a:extLst>
          </p:cNvPr>
          <p:cNvSpPr>
            <a:spLocks noGrp="1"/>
          </p:cNvSpPr>
          <p:nvPr>
            <p:ph type="title"/>
          </p:nvPr>
        </p:nvSpPr>
        <p:spPr>
          <a:xfrm>
            <a:off x="1130270" y="648012"/>
            <a:ext cx="9603275" cy="1049235"/>
          </a:xfrm>
        </p:spPr>
        <p:txBody>
          <a:bodyPr/>
          <a:lstStyle/>
          <a:p>
            <a:r>
              <a:rPr lang="en-CA" dirty="0"/>
              <a:t>History</a:t>
            </a:r>
          </a:p>
        </p:txBody>
      </p:sp>
      <p:sp>
        <p:nvSpPr>
          <p:cNvPr id="3" name="Content Placeholder 2">
            <a:extLst>
              <a:ext uri="{FF2B5EF4-FFF2-40B4-BE49-F238E27FC236}">
                <a16:creationId xmlns:a16="http://schemas.microsoft.com/office/drawing/2014/main" id="{89DA9744-6A61-4F62-B159-2267748DD9C8}"/>
              </a:ext>
            </a:extLst>
          </p:cNvPr>
          <p:cNvSpPr>
            <a:spLocks noGrp="1"/>
          </p:cNvSpPr>
          <p:nvPr>
            <p:ph idx="1"/>
          </p:nvPr>
        </p:nvSpPr>
        <p:spPr>
          <a:xfrm>
            <a:off x="1130270" y="1308539"/>
            <a:ext cx="9603275" cy="4815814"/>
          </a:xfrm>
        </p:spPr>
        <p:txBody>
          <a:bodyPr>
            <a:normAutofit/>
          </a:bodyPr>
          <a:lstStyle/>
          <a:p>
            <a:r>
              <a:rPr lang="en-CA" dirty="0"/>
              <a:t>First Nations in BC have been working to have jurisdiction over their education recognized by Canada and BC for over two decades. The first milestone was reached when Canada, BC and FNESC signed a Memorandum of Understanding in 2003. </a:t>
            </a:r>
          </a:p>
          <a:p>
            <a:r>
              <a:rPr lang="en-CA" dirty="0"/>
              <a:t>A number of agreements have been signed over the years, along with the passing of federal and provincial enabling legislation.</a:t>
            </a:r>
          </a:p>
        </p:txBody>
      </p:sp>
      <p:sp>
        <p:nvSpPr>
          <p:cNvPr id="4" name="Slide Number Placeholder 3">
            <a:extLst>
              <a:ext uri="{FF2B5EF4-FFF2-40B4-BE49-F238E27FC236}">
                <a16:creationId xmlns:a16="http://schemas.microsoft.com/office/drawing/2014/main" id="{D4B9BFE3-252B-4E78-AD6E-2CA3AEFCB44F}"/>
              </a:ext>
            </a:extLst>
          </p:cNvPr>
          <p:cNvSpPr>
            <a:spLocks noGrp="1"/>
          </p:cNvSpPr>
          <p:nvPr>
            <p:ph type="sldNum" sz="quarter" idx="12"/>
          </p:nvPr>
        </p:nvSpPr>
        <p:spPr/>
        <p:txBody>
          <a:bodyPr/>
          <a:lstStyle/>
          <a:p>
            <a:fld id="{CC712354-B87A-C643-A32E-40CC1505842A}" type="slidenum">
              <a:rPr lang="en-US" smtClean="0"/>
              <a:pPr/>
              <a:t>13</a:t>
            </a:fld>
            <a:endParaRPr lang="en-US" dirty="0"/>
          </a:p>
        </p:txBody>
      </p:sp>
    </p:spTree>
    <p:extLst>
      <p:ext uri="{BB962C8B-B14F-4D97-AF65-F5344CB8AC3E}">
        <p14:creationId xmlns:p14="http://schemas.microsoft.com/office/powerpoint/2010/main" val="251566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2A4-81F2-4882-A15E-DD5DB1E5D4CA}"/>
              </a:ext>
            </a:extLst>
          </p:cNvPr>
          <p:cNvSpPr>
            <a:spLocks noGrp="1"/>
          </p:cNvSpPr>
          <p:nvPr>
            <p:ph type="title"/>
          </p:nvPr>
        </p:nvSpPr>
        <p:spPr>
          <a:xfrm>
            <a:off x="1130270" y="648012"/>
            <a:ext cx="9603275" cy="1049235"/>
          </a:xfrm>
        </p:spPr>
        <p:txBody>
          <a:bodyPr/>
          <a:lstStyle/>
          <a:p>
            <a:r>
              <a:rPr lang="en-CA" dirty="0"/>
              <a:t>Signing of Jurisdiction Agreement </a:t>
            </a:r>
          </a:p>
        </p:txBody>
      </p:sp>
      <p:sp>
        <p:nvSpPr>
          <p:cNvPr id="3" name="Content Placeholder 2">
            <a:extLst>
              <a:ext uri="{FF2B5EF4-FFF2-40B4-BE49-F238E27FC236}">
                <a16:creationId xmlns:a16="http://schemas.microsoft.com/office/drawing/2014/main" id="{89DA9744-6A61-4F62-B159-2267748DD9C8}"/>
              </a:ext>
            </a:extLst>
          </p:cNvPr>
          <p:cNvSpPr>
            <a:spLocks noGrp="1"/>
          </p:cNvSpPr>
          <p:nvPr>
            <p:ph idx="1"/>
          </p:nvPr>
        </p:nvSpPr>
        <p:spPr>
          <a:xfrm>
            <a:off x="1130270" y="1481531"/>
            <a:ext cx="9603275" cy="4642821"/>
          </a:xfrm>
        </p:spPr>
        <p:txBody>
          <a:bodyPr>
            <a:normAutofit/>
          </a:bodyPr>
          <a:lstStyle/>
          <a:p>
            <a:r>
              <a:rPr lang="en-CA" dirty="0"/>
              <a:t>In May 2022, Canada and four First Nations signed individual Canada-First Nation Education Jurisdiction Agreements (Jurisdiction Agreements).</a:t>
            </a:r>
          </a:p>
          <a:p>
            <a:r>
              <a:rPr lang="en-CA" dirty="0"/>
              <a:t>These agreements came into effect on July 1, 2022 and the four First Nations officially became PFNs: </a:t>
            </a:r>
          </a:p>
          <a:p>
            <a:pPr lvl="1"/>
            <a:r>
              <a:rPr lang="en-CA" dirty="0"/>
              <a:t>ʔaq’am</a:t>
            </a:r>
          </a:p>
          <a:p>
            <a:pPr lvl="1"/>
            <a:r>
              <a:rPr lang="en-CA" dirty="0"/>
              <a:t>Cowichan Tribes</a:t>
            </a:r>
          </a:p>
          <a:p>
            <a:pPr lvl="1"/>
            <a:r>
              <a:rPr lang="en-CA" dirty="0"/>
              <a:t>Lil’wat Nation</a:t>
            </a:r>
          </a:p>
          <a:p>
            <a:pPr lvl="1"/>
            <a:r>
              <a:rPr lang="en-CA" dirty="0"/>
              <a:t>Seabird Island</a:t>
            </a:r>
          </a:p>
          <a:p>
            <a:r>
              <a:rPr lang="en-CA" sz="2000" dirty="0">
                <a:effectLst/>
                <a:ea typeface="Calibri" panose="020F0502020204030204" pitchFamily="34" charset="0"/>
                <a:cs typeface="Times New Roman" panose="02020603050405020304" pitchFamily="18" charset="0"/>
              </a:rPr>
              <a:t>The First Nations Education Authority (FNEA) also came into full operation on July 1, 2022 and </a:t>
            </a:r>
            <a:r>
              <a:rPr lang="en-CA" dirty="0">
                <a:ea typeface="Calibri" panose="020F0502020204030204" pitchFamily="34" charset="0"/>
                <a:cs typeface="Times New Roman" panose="02020603050405020304" pitchFamily="18" charset="0"/>
              </a:rPr>
              <a:t>will be</a:t>
            </a:r>
            <a:r>
              <a:rPr lang="en-CA" sz="2000" dirty="0">
                <a:effectLst/>
                <a:ea typeface="Calibri" panose="020F0502020204030204" pitchFamily="34" charset="0"/>
                <a:cs typeface="Times New Roman" panose="02020603050405020304" pitchFamily="18" charset="0"/>
              </a:rPr>
              <a:t> discussed </a:t>
            </a:r>
            <a:r>
              <a:rPr lang="en-CA" dirty="0">
                <a:ea typeface="Calibri" panose="020F0502020204030204" pitchFamily="34" charset="0"/>
                <a:cs typeface="Times New Roman" panose="02020603050405020304" pitchFamily="18" charset="0"/>
              </a:rPr>
              <a:t>further</a:t>
            </a:r>
            <a:r>
              <a:rPr lang="en-CA" sz="2000" dirty="0">
                <a:effectLst/>
                <a:ea typeface="Calibri" panose="020F0502020204030204" pitchFamily="34" charset="0"/>
                <a:cs typeface="Times New Roman" panose="02020603050405020304" pitchFamily="18" charset="0"/>
              </a:rPr>
              <a:t> in this presentation.</a:t>
            </a:r>
            <a:endParaRPr lang="en-CA" dirty="0"/>
          </a:p>
        </p:txBody>
      </p:sp>
      <p:sp>
        <p:nvSpPr>
          <p:cNvPr id="4" name="Slide Number Placeholder 3">
            <a:extLst>
              <a:ext uri="{FF2B5EF4-FFF2-40B4-BE49-F238E27FC236}">
                <a16:creationId xmlns:a16="http://schemas.microsoft.com/office/drawing/2014/main" id="{D4B9BFE3-252B-4E78-AD6E-2CA3AEFCB44F}"/>
              </a:ext>
            </a:extLst>
          </p:cNvPr>
          <p:cNvSpPr>
            <a:spLocks noGrp="1"/>
          </p:cNvSpPr>
          <p:nvPr>
            <p:ph type="sldNum" sz="quarter" idx="12"/>
          </p:nvPr>
        </p:nvSpPr>
        <p:spPr/>
        <p:txBody>
          <a:bodyPr/>
          <a:lstStyle/>
          <a:p>
            <a:fld id="{CC712354-B87A-C643-A32E-40CC1505842A}" type="slidenum">
              <a:rPr lang="en-US" smtClean="0"/>
              <a:pPr/>
              <a:t>14</a:t>
            </a:fld>
            <a:endParaRPr lang="en-US" dirty="0"/>
          </a:p>
        </p:txBody>
      </p:sp>
    </p:spTree>
    <p:extLst>
      <p:ext uri="{BB962C8B-B14F-4D97-AF65-F5344CB8AC3E}">
        <p14:creationId xmlns:p14="http://schemas.microsoft.com/office/powerpoint/2010/main" val="337669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712354-B87A-C643-A32E-40CC1505842A}" type="slidenum">
              <a:rPr lang="en-US" smtClean="0"/>
              <a:pPr/>
              <a:t>15</a:t>
            </a:fld>
            <a:endParaRPr lang="en-US" dirty="0"/>
          </a:p>
        </p:txBody>
      </p:sp>
      <p:sp>
        <p:nvSpPr>
          <p:cNvPr id="5" name="Title 4"/>
          <p:cNvSpPr>
            <a:spLocks noGrp="1"/>
          </p:cNvSpPr>
          <p:nvPr>
            <p:ph type="title"/>
          </p:nvPr>
        </p:nvSpPr>
        <p:spPr>
          <a:xfrm>
            <a:off x="1130270" y="265337"/>
            <a:ext cx="10800997" cy="556700"/>
          </a:xfrm>
        </p:spPr>
        <p:txBody>
          <a:bodyPr>
            <a:normAutofit/>
          </a:bodyPr>
          <a:lstStyle/>
          <a:p>
            <a:r>
              <a:rPr lang="en-CA" sz="2400" b="0" i="1" dirty="0"/>
              <a:t>Jurisdiction celebration event at Seabird Island, July 11, 2022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35" y="1166906"/>
            <a:ext cx="12882201" cy="4982400"/>
          </a:xfrm>
          <a:prstGeom prst="rect">
            <a:avLst/>
          </a:prstGeom>
        </p:spPr>
      </p:pic>
    </p:spTree>
    <p:extLst>
      <p:ext uri="{BB962C8B-B14F-4D97-AF65-F5344CB8AC3E}">
        <p14:creationId xmlns:p14="http://schemas.microsoft.com/office/powerpoint/2010/main" val="284009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712354-B87A-C643-A32E-40CC1505842A}" type="slidenum">
              <a:rPr lang="en-US" smtClean="0"/>
              <a:pPr/>
              <a:t>16</a:t>
            </a:fld>
            <a:endParaRPr lang="en-US" dirty="0"/>
          </a:p>
        </p:txBody>
      </p:sp>
      <p:sp>
        <p:nvSpPr>
          <p:cNvPr id="5" name="Title 4"/>
          <p:cNvSpPr>
            <a:spLocks noGrp="1"/>
          </p:cNvSpPr>
          <p:nvPr>
            <p:ph type="title"/>
          </p:nvPr>
        </p:nvSpPr>
        <p:spPr>
          <a:xfrm>
            <a:off x="1130270" y="265337"/>
            <a:ext cx="10800997" cy="556700"/>
          </a:xfrm>
        </p:spPr>
        <p:txBody>
          <a:bodyPr>
            <a:normAutofit/>
          </a:bodyPr>
          <a:lstStyle/>
          <a:p>
            <a:r>
              <a:rPr lang="en-CA" sz="2400" b="0" i="1" dirty="0"/>
              <a:t>Sts'ailes Sasquatch Dancers at the jurisdiction celebration event</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165853"/>
            <a:ext cx="12192000" cy="4948509"/>
          </a:xfrm>
          <a:prstGeom prst="rect">
            <a:avLst/>
          </a:prstGeom>
        </p:spPr>
      </p:pic>
    </p:spTree>
    <p:extLst>
      <p:ext uri="{BB962C8B-B14F-4D97-AF65-F5344CB8AC3E}">
        <p14:creationId xmlns:p14="http://schemas.microsoft.com/office/powerpoint/2010/main" val="1979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BFA44-A6B9-4D3F-9C89-B95F4EE8B7B3}"/>
              </a:ext>
            </a:extLst>
          </p:cNvPr>
          <p:cNvSpPr>
            <a:spLocks noGrp="1"/>
          </p:cNvSpPr>
          <p:nvPr>
            <p:ph type="title"/>
          </p:nvPr>
        </p:nvSpPr>
        <p:spPr/>
        <p:txBody>
          <a:bodyPr/>
          <a:lstStyle/>
          <a:p>
            <a:r>
              <a:rPr lang="en-CA" dirty="0"/>
              <a:t>Additional Participating First Nations</a:t>
            </a:r>
          </a:p>
        </p:txBody>
      </p:sp>
      <p:sp>
        <p:nvSpPr>
          <p:cNvPr id="6" name="Content Placeholder 5">
            <a:extLst>
              <a:ext uri="{FF2B5EF4-FFF2-40B4-BE49-F238E27FC236}">
                <a16:creationId xmlns:a16="http://schemas.microsoft.com/office/drawing/2014/main" id="{68E01C16-B918-4BB5-9F26-F508ED436381}"/>
              </a:ext>
            </a:extLst>
          </p:cNvPr>
          <p:cNvSpPr>
            <a:spLocks noGrp="1"/>
          </p:cNvSpPr>
          <p:nvPr>
            <p:ph idx="1"/>
          </p:nvPr>
        </p:nvSpPr>
        <p:spPr/>
        <p:txBody>
          <a:bodyPr>
            <a:normAutofit/>
          </a:bodyPr>
          <a:lstStyle/>
          <a:p>
            <a:r>
              <a:rPr lang="en-CA" dirty="0"/>
              <a:t>In addition to the first four PFNs, three more First Nations have successfully completed the ratification process and became PFNs on July 1, 2023:</a:t>
            </a:r>
          </a:p>
          <a:p>
            <a:pPr lvl="1"/>
            <a:r>
              <a:rPr lang="en-CA" dirty="0"/>
              <a:t>Canim Lake Band;</a:t>
            </a:r>
          </a:p>
          <a:p>
            <a:pPr lvl="1"/>
            <a:r>
              <a:rPr lang="en-CA" dirty="0"/>
              <a:t>Ditidaht First Nation; and</a:t>
            </a:r>
          </a:p>
          <a:p>
            <a:pPr lvl="1"/>
            <a:r>
              <a:rPr lang="en-CA" dirty="0"/>
              <a:t>Sḵwx̱wú7mesh Úxwumixw (Squamish Nation).</a:t>
            </a:r>
          </a:p>
          <a:p>
            <a:r>
              <a:rPr lang="en-CA" dirty="0"/>
              <a:t>Other First Nations have expressed interest and the number of PFNs will likely increase in the years to come. FNESC will continue to support the onboarding of prospective PFNs.</a:t>
            </a:r>
          </a:p>
        </p:txBody>
      </p:sp>
      <p:sp>
        <p:nvSpPr>
          <p:cNvPr id="4" name="Slide Number Placeholder 3">
            <a:extLst>
              <a:ext uri="{FF2B5EF4-FFF2-40B4-BE49-F238E27FC236}">
                <a16:creationId xmlns:a16="http://schemas.microsoft.com/office/drawing/2014/main" id="{1959CFC7-8E7B-49CB-B950-384B56CCB36D}"/>
              </a:ext>
            </a:extLst>
          </p:cNvPr>
          <p:cNvSpPr>
            <a:spLocks noGrp="1"/>
          </p:cNvSpPr>
          <p:nvPr>
            <p:ph type="sldNum" sz="quarter" idx="12"/>
          </p:nvPr>
        </p:nvSpPr>
        <p:spPr/>
        <p:txBody>
          <a:bodyPr/>
          <a:lstStyle/>
          <a:p>
            <a:fld id="{CC712354-B87A-C643-A32E-40CC1505842A}" type="slidenum">
              <a:rPr lang="en-US" smtClean="0"/>
              <a:pPr/>
              <a:t>17</a:t>
            </a:fld>
            <a:endParaRPr lang="en-US" dirty="0"/>
          </a:p>
        </p:txBody>
      </p:sp>
    </p:spTree>
    <p:extLst>
      <p:ext uri="{BB962C8B-B14F-4D97-AF65-F5344CB8AC3E}">
        <p14:creationId xmlns:p14="http://schemas.microsoft.com/office/powerpoint/2010/main" val="309777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4351-C226-402B-99F4-C04BB639F81E}"/>
              </a:ext>
            </a:extLst>
          </p:cNvPr>
          <p:cNvSpPr>
            <a:spLocks noGrp="1"/>
          </p:cNvSpPr>
          <p:nvPr>
            <p:ph type="title"/>
          </p:nvPr>
        </p:nvSpPr>
        <p:spPr>
          <a:xfrm>
            <a:off x="1022835" y="685310"/>
            <a:ext cx="9463576" cy="622088"/>
          </a:xfrm>
        </p:spPr>
        <p:txBody>
          <a:bodyPr/>
          <a:lstStyle/>
          <a:p>
            <a:r>
              <a:rPr lang="en-CA" dirty="0"/>
              <a:t>Why is BCTEA Important to Jurisdiction?</a:t>
            </a:r>
          </a:p>
        </p:txBody>
      </p:sp>
      <p:sp>
        <p:nvSpPr>
          <p:cNvPr id="3" name="Content Placeholder 2">
            <a:extLst>
              <a:ext uri="{FF2B5EF4-FFF2-40B4-BE49-F238E27FC236}">
                <a16:creationId xmlns:a16="http://schemas.microsoft.com/office/drawing/2014/main" id="{13B16817-948C-45CC-A8F9-F985A8DE6A40}"/>
              </a:ext>
            </a:extLst>
          </p:cNvPr>
          <p:cNvSpPr>
            <a:spLocks noGrp="1"/>
          </p:cNvSpPr>
          <p:nvPr>
            <p:ph idx="1"/>
          </p:nvPr>
        </p:nvSpPr>
        <p:spPr>
          <a:xfrm>
            <a:off x="1022834" y="1483365"/>
            <a:ext cx="10231225" cy="4313136"/>
          </a:xfrm>
        </p:spPr>
        <p:txBody>
          <a:bodyPr>
            <a:normAutofit/>
          </a:bodyPr>
          <a:lstStyle/>
          <a:p>
            <a:pPr>
              <a:spcBef>
                <a:spcPts val="1800"/>
              </a:spcBef>
            </a:pPr>
            <a:r>
              <a:rPr lang="en-CA" dirty="0"/>
              <a:t>The British Columbia Tripartite Education Agreement (BCTEA) is a tripartite agreement that sets out funding for First Nations education in BC. </a:t>
            </a:r>
          </a:p>
          <a:p>
            <a:pPr>
              <a:spcBef>
                <a:spcPts val="1800"/>
              </a:spcBef>
            </a:pPr>
            <a:r>
              <a:rPr lang="en-CA" dirty="0"/>
              <a:t>BCTEA sets out important commitments for Canada, BC, FNESC and First Nations.</a:t>
            </a:r>
          </a:p>
          <a:p>
            <a:pPr>
              <a:spcBef>
                <a:spcPts val="1800"/>
              </a:spcBef>
            </a:pPr>
            <a:r>
              <a:rPr lang="en-CA" dirty="0"/>
              <a:t>BCTEA sets the funding formula as well as programs and services for First Nations schools, including those in jurisdiction.</a:t>
            </a:r>
          </a:p>
          <a:p>
            <a:pPr>
              <a:spcBef>
                <a:spcPts val="1800"/>
              </a:spcBef>
            </a:pPr>
            <a:r>
              <a:rPr lang="en-CA" dirty="0"/>
              <a:t>BCTEA is a time-limited agreement set to expire in 2025.</a:t>
            </a:r>
          </a:p>
        </p:txBody>
      </p:sp>
      <p:sp>
        <p:nvSpPr>
          <p:cNvPr id="4" name="Slide Number Placeholder 3">
            <a:extLst>
              <a:ext uri="{FF2B5EF4-FFF2-40B4-BE49-F238E27FC236}">
                <a16:creationId xmlns:a16="http://schemas.microsoft.com/office/drawing/2014/main" id="{C128475A-44C9-4769-A07D-0ABA1B8209AC}"/>
              </a:ext>
            </a:extLst>
          </p:cNvPr>
          <p:cNvSpPr>
            <a:spLocks noGrp="1"/>
          </p:cNvSpPr>
          <p:nvPr>
            <p:ph type="sldNum" sz="quarter" idx="12"/>
          </p:nvPr>
        </p:nvSpPr>
        <p:spPr/>
        <p:txBody>
          <a:bodyPr/>
          <a:lstStyle/>
          <a:p>
            <a:fld id="{CC712354-B87A-C643-A32E-40CC1505842A}" type="slidenum">
              <a:rPr lang="en-US" smtClean="0"/>
              <a:pPr/>
              <a:t>18</a:t>
            </a:fld>
            <a:endParaRPr lang="en-US" dirty="0"/>
          </a:p>
        </p:txBody>
      </p:sp>
    </p:spTree>
    <p:extLst>
      <p:ext uri="{BB962C8B-B14F-4D97-AF65-F5344CB8AC3E}">
        <p14:creationId xmlns:p14="http://schemas.microsoft.com/office/powerpoint/2010/main" val="473847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751" y="2398807"/>
            <a:ext cx="9396498" cy="1450785"/>
          </a:xfrm>
        </p:spPr>
        <p:txBody>
          <a:bodyPr>
            <a:normAutofit fontScale="90000"/>
          </a:bodyPr>
          <a:lstStyle/>
          <a:p>
            <a:pPr marL="541338" indent="-360363"/>
            <a:r>
              <a:rPr lang="en-CA" dirty="0"/>
              <a:t>What’s in the nine key Education Jurisdiction Agreements?</a:t>
            </a:r>
          </a:p>
        </p:txBody>
      </p:sp>
      <p:sp>
        <p:nvSpPr>
          <p:cNvPr id="3" name="Slide Number Placeholder 2"/>
          <p:cNvSpPr>
            <a:spLocks noGrp="1"/>
          </p:cNvSpPr>
          <p:nvPr>
            <p:ph type="sldNum" sz="quarter" idx="12"/>
          </p:nvPr>
        </p:nvSpPr>
        <p:spPr/>
        <p:txBody>
          <a:bodyPr/>
          <a:lstStyle/>
          <a:p>
            <a:fld id="{CC712354-B87A-C643-A32E-40CC1505842A}" type="slidenum">
              <a:rPr lang="en-US" smtClean="0"/>
              <a:pPr/>
              <a:t>19</a:t>
            </a:fld>
            <a:endParaRPr lang="en-US" dirty="0"/>
          </a:p>
        </p:txBody>
      </p:sp>
      <p:sp>
        <p:nvSpPr>
          <p:cNvPr id="6" name="Slide Number Placeholder 3">
            <a:extLst>
              <a:ext uri="{FF2B5EF4-FFF2-40B4-BE49-F238E27FC236}">
                <a16:creationId xmlns:a16="http://schemas.microsoft.com/office/drawing/2014/main" id="{1F2709B8-0951-4BEB-A08C-70AC53A0B237}"/>
              </a:ext>
            </a:extLst>
          </p:cNvPr>
          <p:cNvSpPr txBox="1">
            <a:spLocks/>
          </p:cNvSpPr>
          <p:nvPr/>
        </p:nvSpPr>
        <p:spPr>
          <a:xfrm>
            <a:off x="9924392" y="134930"/>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36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12354-B87A-C643-A32E-40CC1505842A}" type="slidenum">
              <a:rPr lang="en-US" smtClean="0"/>
              <a:pPr/>
              <a:t>19</a:t>
            </a:fld>
            <a:endParaRPr lang="en-US" dirty="0"/>
          </a:p>
        </p:txBody>
      </p:sp>
    </p:spTree>
    <p:extLst>
      <p:ext uri="{BB962C8B-B14F-4D97-AF65-F5344CB8AC3E}">
        <p14:creationId xmlns:p14="http://schemas.microsoft.com/office/powerpoint/2010/main" val="164583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7F17-D002-4EB8-A866-0AC25A39E4FE}"/>
              </a:ext>
            </a:extLst>
          </p:cNvPr>
          <p:cNvSpPr>
            <a:spLocks noGrp="1"/>
          </p:cNvSpPr>
          <p:nvPr>
            <p:ph type="title"/>
          </p:nvPr>
        </p:nvSpPr>
        <p:spPr>
          <a:xfrm>
            <a:off x="1125820" y="651335"/>
            <a:ext cx="9603275" cy="1049235"/>
          </a:xfrm>
        </p:spPr>
        <p:txBody>
          <a:bodyPr/>
          <a:lstStyle/>
          <a:p>
            <a:r>
              <a:rPr lang="en-CA" dirty="0"/>
              <a:t>Suggested Procedure for Discussion and Questions</a:t>
            </a:r>
          </a:p>
        </p:txBody>
      </p:sp>
      <p:sp>
        <p:nvSpPr>
          <p:cNvPr id="3" name="Content Placeholder 2">
            <a:extLst>
              <a:ext uri="{FF2B5EF4-FFF2-40B4-BE49-F238E27FC236}">
                <a16:creationId xmlns:a16="http://schemas.microsoft.com/office/drawing/2014/main" id="{70F5F004-1D5D-4E9A-86BC-563A02EE4FA8}"/>
              </a:ext>
            </a:extLst>
          </p:cNvPr>
          <p:cNvSpPr>
            <a:spLocks noGrp="1"/>
          </p:cNvSpPr>
          <p:nvPr>
            <p:ph idx="1"/>
          </p:nvPr>
        </p:nvSpPr>
        <p:spPr>
          <a:xfrm>
            <a:off x="1130270" y="2505075"/>
            <a:ext cx="9603275" cy="2961270"/>
          </a:xfrm>
        </p:spPr>
        <p:txBody>
          <a:bodyPr/>
          <a:lstStyle/>
          <a:p>
            <a:r>
              <a:rPr lang="en-CA" dirty="0"/>
              <a:t>After each section there will be an allotted time for questions and discussion.</a:t>
            </a:r>
          </a:p>
          <a:p>
            <a:pPr marL="0" indent="0">
              <a:buNone/>
            </a:pPr>
            <a:endParaRPr lang="en-CA" dirty="0"/>
          </a:p>
          <a:p>
            <a:r>
              <a:rPr lang="en-CA" dirty="0"/>
              <a:t>If questions come up during the slides, please record them in the Zoom chat and they will be collected by the discussion moderators. </a:t>
            </a:r>
          </a:p>
        </p:txBody>
      </p:sp>
      <p:sp>
        <p:nvSpPr>
          <p:cNvPr id="4" name="Slide Number Placeholder 3">
            <a:extLst>
              <a:ext uri="{FF2B5EF4-FFF2-40B4-BE49-F238E27FC236}">
                <a16:creationId xmlns:a16="http://schemas.microsoft.com/office/drawing/2014/main" id="{BC784869-5529-48DD-937F-D0D3C54586E4}"/>
              </a:ext>
            </a:extLst>
          </p:cNvPr>
          <p:cNvSpPr>
            <a:spLocks noGrp="1"/>
          </p:cNvSpPr>
          <p:nvPr>
            <p:ph type="sldNum" sz="quarter" idx="12"/>
          </p:nvPr>
        </p:nvSpPr>
        <p:spPr/>
        <p:txBody>
          <a:bodyPr/>
          <a:lstStyle/>
          <a:p>
            <a:fld id="{CC712354-B87A-C643-A32E-40CC1505842A}" type="slidenum">
              <a:rPr lang="en-US" smtClean="0"/>
              <a:pPr/>
              <a:t>2</a:t>
            </a:fld>
            <a:endParaRPr lang="en-US" dirty="0"/>
          </a:p>
        </p:txBody>
      </p:sp>
    </p:spTree>
    <p:extLst>
      <p:ext uri="{BB962C8B-B14F-4D97-AF65-F5344CB8AC3E}">
        <p14:creationId xmlns:p14="http://schemas.microsoft.com/office/powerpoint/2010/main" val="322069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BE289-53B9-3A4E-0B6E-CA2E3EAB2988}"/>
              </a:ext>
            </a:extLst>
          </p:cNvPr>
          <p:cNvSpPr>
            <a:spLocks noGrp="1"/>
          </p:cNvSpPr>
          <p:nvPr>
            <p:ph type="sldNum" sz="quarter" idx="12"/>
          </p:nvPr>
        </p:nvSpPr>
        <p:spPr/>
        <p:txBody>
          <a:bodyPr/>
          <a:lstStyle/>
          <a:p>
            <a:fld id="{CC712354-B87A-C643-A32E-40CC1505842A}" type="slidenum">
              <a:rPr lang="en-US" smtClean="0"/>
              <a:t>20</a:t>
            </a:fld>
            <a:endParaRPr lang="en-US" dirty="0"/>
          </a:p>
        </p:txBody>
      </p:sp>
      <p:sp>
        <p:nvSpPr>
          <p:cNvPr id="5" name="Rounded Rectangle 1">
            <a:extLst>
              <a:ext uri="{FF2B5EF4-FFF2-40B4-BE49-F238E27FC236}">
                <a16:creationId xmlns:a16="http://schemas.microsoft.com/office/drawing/2014/main" id="{3822716C-2EFF-33A8-FEE1-9F7C59325546}"/>
              </a:ext>
            </a:extLst>
          </p:cNvPr>
          <p:cNvSpPr>
            <a:spLocks noChangeArrowheads="1"/>
          </p:cNvSpPr>
          <p:nvPr/>
        </p:nvSpPr>
        <p:spPr bwMode="auto">
          <a:xfrm>
            <a:off x="741712" y="1777082"/>
            <a:ext cx="3625214" cy="1026999"/>
          </a:xfrm>
          <a:prstGeom prst="roundRect">
            <a:avLst>
              <a:gd name="adj" fmla="val 16667"/>
            </a:avLst>
          </a:prstGeo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First Nations Education Jurisdiction Framework Agreement (2023 Replacement)</a:t>
            </a:r>
            <a:endParaRPr kumimoji="0" lang="en-US" altLang="en-US" sz="3600" b="0" i="0" u="none" strike="noStrike" cap="none" normalizeH="0" baseline="0" dirty="0">
              <a:ln>
                <a:noFill/>
              </a:ln>
              <a:solidFill>
                <a:schemeClr val="bg1"/>
              </a:solidFill>
              <a:effectLst/>
              <a:latin typeface="Arial" panose="020B0604020202020204" pitchFamily="34" charset="0"/>
            </a:endParaRPr>
          </a:p>
        </p:txBody>
      </p:sp>
      <p:sp>
        <p:nvSpPr>
          <p:cNvPr id="6" name="Rounded Rectangle 2">
            <a:extLst>
              <a:ext uri="{FF2B5EF4-FFF2-40B4-BE49-F238E27FC236}">
                <a16:creationId xmlns:a16="http://schemas.microsoft.com/office/drawing/2014/main" id="{6F594A99-0BC1-FB4A-9891-707A33D1E8C3}"/>
              </a:ext>
            </a:extLst>
          </p:cNvPr>
          <p:cNvSpPr>
            <a:spLocks noChangeArrowheads="1"/>
          </p:cNvSpPr>
          <p:nvPr/>
        </p:nvSpPr>
        <p:spPr bwMode="auto">
          <a:xfrm>
            <a:off x="107544" y="3478456"/>
            <a:ext cx="2326460" cy="1278768"/>
          </a:xfrm>
          <a:prstGeom prst="roundRect">
            <a:avLst>
              <a:gd name="adj" fmla="val 16667"/>
            </a:avLst>
          </a:prstGeom>
          <a:solidFill>
            <a:srgbClr val="FF8265"/>
          </a:solidFill>
          <a:ln>
            <a:solidFill>
              <a:srgbClr val="80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Canada - First Nation Education Jurisdiction Agreement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7" name="Rounded Rectangle 3">
            <a:extLst>
              <a:ext uri="{FF2B5EF4-FFF2-40B4-BE49-F238E27FC236}">
                <a16:creationId xmlns:a16="http://schemas.microsoft.com/office/drawing/2014/main" id="{A0F2EB10-86F4-1BCD-2564-0840795A0EFC}"/>
              </a:ext>
            </a:extLst>
          </p:cNvPr>
          <p:cNvSpPr>
            <a:spLocks noChangeArrowheads="1"/>
          </p:cNvSpPr>
          <p:nvPr/>
        </p:nvSpPr>
        <p:spPr bwMode="auto">
          <a:xfrm>
            <a:off x="2599834" y="3478456"/>
            <a:ext cx="2513922" cy="1278768"/>
          </a:xfrm>
          <a:prstGeom prst="roundRect">
            <a:avLst>
              <a:gd name="adj" fmla="val 16667"/>
            </a:avLst>
          </a:prstGeom>
          <a:solidFill>
            <a:srgbClr val="FF8265"/>
          </a:solidFill>
          <a:ln>
            <a:solidFill>
              <a:srgbClr val="80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Canada - First Nation Education Jurisdiction Funding Agreement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8" name="Rounded Rectangle 4">
            <a:extLst>
              <a:ext uri="{FF2B5EF4-FFF2-40B4-BE49-F238E27FC236}">
                <a16:creationId xmlns:a16="http://schemas.microsoft.com/office/drawing/2014/main" id="{54621BF8-CF2E-6CD3-9EBD-1C728CD32F0C}"/>
              </a:ext>
            </a:extLst>
          </p:cNvPr>
          <p:cNvSpPr>
            <a:spLocks noChangeArrowheads="1"/>
          </p:cNvSpPr>
          <p:nvPr/>
        </p:nvSpPr>
        <p:spPr bwMode="auto">
          <a:xfrm>
            <a:off x="3331673" y="5608244"/>
            <a:ext cx="1461851" cy="105307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 - PFN Agreement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9" name="Rounded Rectangle 5">
            <a:extLst>
              <a:ext uri="{FF2B5EF4-FFF2-40B4-BE49-F238E27FC236}">
                <a16:creationId xmlns:a16="http://schemas.microsoft.com/office/drawing/2014/main" id="{048F02A2-481C-8909-B0F2-A6FE0AA47DCA}"/>
              </a:ext>
            </a:extLst>
          </p:cNvPr>
          <p:cNvSpPr>
            <a:spLocks noChangeArrowheads="1"/>
          </p:cNvSpPr>
          <p:nvPr/>
        </p:nvSpPr>
        <p:spPr bwMode="auto">
          <a:xfrm>
            <a:off x="315113" y="5608237"/>
            <a:ext cx="1461853" cy="102699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 - FNESC Agreement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 name="Rounded Rectangle 6">
            <a:extLst>
              <a:ext uri="{FF2B5EF4-FFF2-40B4-BE49-F238E27FC236}">
                <a16:creationId xmlns:a16="http://schemas.microsoft.com/office/drawing/2014/main" id="{07F48316-D627-8FEC-24E6-B8D62798DF64}"/>
              </a:ext>
            </a:extLst>
          </p:cNvPr>
          <p:cNvSpPr>
            <a:spLocks noChangeArrowheads="1"/>
          </p:cNvSpPr>
          <p:nvPr/>
        </p:nvSpPr>
        <p:spPr bwMode="auto">
          <a:xfrm>
            <a:off x="1823393" y="5608244"/>
            <a:ext cx="1461853" cy="105307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 – FNEA Agreement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1" name="Rounded Rectangle 7">
            <a:extLst>
              <a:ext uri="{FF2B5EF4-FFF2-40B4-BE49-F238E27FC236}">
                <a16:creationId xmlns:a16="http://schemas.microsoft.com/office/drawing/2014/main" id="{9210D0AD-CBB7-FDC2-DE9F-9FFAAF80F884}"/>
              </a:ext>
            </a:extLst>
          </p:cNvPr>
          <p:cNvSpPr>
            <a:spLocks noChangeArrowheads="1"/>
          </p:cNvSpPr>
          <p:nvPr/>
        </p:nvSpPr>
        <p:spPr bwMode="auto">
          <a:xfrm>
            <a:off x="9208243" y="2676023"/>
            <a:ext cx="2914388" cy="1403878"/>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First Nations Jurisdiction Over Education in BC Act </a:t>
            </a:r>
            <a:r>
              <a:rPr kumimoji="0" lang="en-US" altLang="en-US" sz="2000" b="0" i="0" u="non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(Canada, 2006)</a:t>
            </a:r>
            <a:endParaRPr kumimoji="0" lang="en-US" altLang="en-US" sz="3600" b="0" i="0" u="none" cap="none" normalizeH="0" baseline="0" dirty="0">
              <a:ln>
                <a:noFill/>
              </a:ln>
              <a:solidFill>
                <a:schemeClr val="tx1"/>
              </a:solidFill>
              <a:effectLst/>
              <a:latin typeface="Arial" panose="020B0604020202020204" pitchFamily="34" charset="0"/>
            </a:endParaRPr>
          </a:p>
        </p:txBody>
      </p:sp>
      <p:sp>
        <p:nvSpPr>
          <p:cNvPr id="12" name="Rounded Rectangle 8">
            <a:extLst>
              <a:ext uri="{FF2B5EF4-FFF2-40B4-BE49-F238E27FC236}">
                <a16:creationId xmlns:a16="http://schemas.microsoft.com/office/drawing/2014/main" id="{B6E9B49A-818E-B2B1-D73C-CD8460E3FCDE}"/>
              </a:ext>
            </a:extLst>
          </p:cNvPr>
          <p:cNvSpPr>
            <a:spLocks noChangeArrowheads="1"/>
          </p:cNvSpPr>
          <p:nvPr/>
        </p:nvSpPr>
        <p:spPr bwMode="auto">
          <a:xfrm>
            <a:off x="9580502" y="4146397"/>
            <a:ext cx="2486371" cy="140387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First Nations Education Act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 2007)</a:t>
            </a:r>
            <a:endParaRPr kumimoji="0" lang="en-US" altLang="en-US" sz="3600" b="0" i="0" u="none" cap="none" normalizeH="0" baseline="0" dirty="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A6FCFEEA-757D-AA1F-9D13-845AC0A7A8B3}"/>
              </a:ext>
            </a:extLst>
          </p:cNvPr>
          <p:cNvSpPr>
            <a:spLocks noChangeArrowheads="1"/>
          </p:cNvSpPr>
          <p:nvPr/>
        </p:nvSpPr>
        <p:spPr bwMode="auto">
          <a:xfrm>
            <a:off x="1447900" y="421584"/>
            <a:ext cx="929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CA" b="1" dirty="0"/>
              <a:t>Nine Key Education Jurisdiction Agreements</a:t>
            </a:r>
          </a:p>
        </p:txBody>
      </p:sp>
      <p:cxnSp>
        <p:nvCxnSpPr>
          <p:cNvPr id="15" name="Straight Arrow Connector 14">
            <a:extLst>
              <a:ext uri="{FF2B5EF4-FFF2-40B4-BE49-F238E27FC236}">
                <a16:creationId xmlns:a16="http://schemas.microsoft.com/office/drawing/2014/main" id="{2310867A-FDB2-91DC-F55A-AA8CCE4EA59A}"/>
              </a:ext>
            </a:extLst>
          </p:cNvPr>
          <p:cNvCxnSpPr>
            <a:cxnSpLocks/>
            <a:stCxn id="5" idx="2"/>
          </p:cNvCxnSpPr>
          <p:nvPr/>
        </p:nvCxnSpPr>
        <p:spPr>
          <a:xfrm>
            <a:off x="2554319" y="2804081"/>
            <a:ext cx="1344212" cy="67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71CED6-76A7-51D5-3D0C-450F0A68F424}"/>
              </a:ext>
            </a:extLst>
          </p:cNvPr>
          <p:cNvCxnSpPr>
            <a:cxnSpLocks/>
            <a:stCxn id="5" idx="2"/>
            <a:endCxn id="6" idx="0"/>
          </p:cNvCxnSpPr>
          <p:nvPr/>
        </p:nvCxnSpPr>
        <p:spPr>
          <a:xfrm flipH="1">
            <a:off x="1270774" y="2804081"/>
            <a:ext cx="1283545" cy="67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466D7AC-D835-989D-6C75-879339D60D7E}"/>
              </a:ext>
            </a:extLst>
          </p:cNvPr>
          <p:cNvSpPr/>
          <p:nvPr/>
        </p:nvSpPr>
        <p:spPr>
          <a:xfrm>
            <a:off x="1080365" y="2817266"/>
            <a:ext cx="2947908" cy="494552"/>
          </a:xfrm>
          <a:prstGeom prst="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CA" sz="1600" dirty="0">
                <a:solidFill>
                  <a:schemeClr val="tx1"/>
                </a:solidFill>
              </a:rPr>
              <a:t>This Framework Agreement has two schedules:</a:t>
            </a:r>
          </a:p>
        </p:txBody>
      </p:sp>
      <p:sp>
        <p:nvSpPr>
          <p:cNvPr id="20" name="Rectangle 19">
            <a:extLst>
              <a:ext uri="{FF2B5EF4-FFF2-40B4-BE49-F238E27FC236}">
                <a16:creationId xmlns:a16="http://schemas.microsoft.com/office/drawing/2014/main" id="{226DBAC9-1324-26FE-C9EB-9C9BD3A61A4A}"/>
              </a:ext>
            </a:extLst>
          </p:cNvPr>
          <p:cNvSpPr/>
          <p:nvPr/>
        </p:nvSpPr>
        <p:spPr>
          <a:xfrm>
            <a:off x="9313542" y="1307726"/>
            <a:ext cx="2703791" cy="1278768"/>
          </a:xfrm>
          <a:prstGeom prst="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r>
              <a:rPr lang="en-CA" sz="1600" dirty="0">
                <a:solidFill>
                  <a:schemeClr val="tx1"/>
                </a:solidFill>
              </a:rPr>
              <a:t>These supporting statutes were passed after the 2006 Framework Agreement was signed</a:t>
            </a:r>
          </a:p>
        </p:txBody>
      </p:sp>
      <p:sp>
        <p:nvSpPr>
          <p:cNvPr id="21" name="Slide Number Placeholder 3">
            <a:extLst>
              <a:ext uri="{FF2B5EF4-FFF2-40B4-BE49-F238E27FC236}">
                <a16:creationId xmlns:a16="http://schemas.microsoft.com/office/drawing/2014/main" id="{2366E5FF-9E84-3DBB-3DE8-F8F895F25E82}"/>
              </a:ext>
            </a:extLst>
          </p:cNvPr>
          <p:cNvSpPr txBox="1">
            <a:spLocks/>
          </p:cNvSpPr>
          <p:nvPr/>
        </p:nvSpPr>
        <p:spPr>
          <a:xfrm>
            <a:off x="9924392" y="134930"/>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12354-B87A-C643-A32E-40CC1505842A}" type="slidenum">
              <a:rPr lang="en-US" smtClean="0"/>
              <a:pPr/>
              <a:t>20</a:t>
            </a:fld>
            <a:endParaRPr lang="en-US" dirty="0"/>
          </a:p>
        </p:txBody>
      </p:sp>
      <p:sp>
        <p:nvSpPr>
          <p:cNvPr id="24" name="Rounded Rectangle 1">
            <a:extLst>
              <a:ext uri="{FF2B5EF4-FFF2-40B4-BE49-F238E27FC236}">
                <a16:creationId xmlns:a16="http://schemas.microsoft.com/office/drawing/2014/main" id="{868B883D-DF62-5F1A-0F7D-3290CF0CF3F1}"/>
              </a:ext>
            </a:extLst>
          </p:cNvPr>
          <p:cNvSpPr>
            <a:spLocks noChangeArrowheads="1"/>
          </p:cNvSpPr>
          <p:nvPr/>
        </p:nvSpPr>
        <p:spPr bwMode="auto">
          <a:xfrm>
            <a:off x="5381998" y="4858041"/>
            <a:ext cx="3625214" cy="1026999"/>
          </a:xfrm>
          <a:prstGeom prst="roundRect">
            <a:avLst>
              <a:gd name="adj" fmla="val 16667"/>
            </a:avLst>
          </a:pr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Education Co-Management</a:t>
            </a:r>
            <a:r>
              <a:rPr kumimoji="0" lang="en-US" altLang="en-US" sz="2000" b="0"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Agreement (FNEA-PFN)</a:t>
            </a:r>
            <a:endParaRPr kumimoji="0" lang="en-US" altLang="en-US" sz="3600" b="0" i="0" u="none" strike="noStrike" cap="none" normalizeH="0" baseline="0" dirty="0">
              <a:ln>
                <a:noFill/>
              </a:ln>
              <a:solidFill>
                <a:schemeClr val="bg1"/>
              </a:solidFill>
              <a:effectLst/>
              <a:latin typeface="Arial" panose="020B0604020202020204" pitchFamily="34" charset="0"/>
            </a:endParaRPr>
          </a:p>
        </p:txBody>
      </p:sp>
      <p:sp>
        <p:nvSpPr>
          <p:cNvPr id="25" name="Rounded Rectangle 1">
            <a:extLst>
              <a:ext uri="{FF2B5EF4-FFF2-40B4-BE49-F238E27FC236}">
                <a16:creationId xmlns:a16="http://schemas.microsoft.com/office/drawing/2014/main" id="{43CC5717-FA40-2827-6D40-91A4D7A8E800}"/>
              </a:ext>
            </a:extLst>
          </p:cNvPr>
          <p:cNvSpPr>
            <a:spLocks noChangeArrowheads="1"/>
          </p:cNvSpPr>
          <p:nvPr/>
        </p:nvSpPr>
        <p:spPr bwMode="auto">
          <a:xfrm>
            <a:off x="5659539" y="1871912"/>
            <a:ext cx="2965507" cy="1026999"/>
          </a:xfrm>
          <a:prstGeom prst="roundRect">
            <a:avLst>
              <a:gd name="adj" fmla="val 16667"/>
            </a:avLst>
          </a:pr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FNESC-FN</a:t>
            </a:r>
            <a:r>
              <a:rPr kumimoji="0" lang="en-US" altLang="en-US" sz="2000" b="0"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Agreement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Development)</a:t>
            </a:r>
            <a:endParaRPr kumimoji="0" lang="en-US" altLang="en-US" sz="3600" b="0" i="0" u="none" strike="noStrike" cap="none" normalizeH="0" baseline="0" dirty="0">
              <a:ln>
                <a:noFill/>
              </a:ln>
              <a:solidFill>
                <a:schemeClr val="bg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7C8140CF-5B66-800D-2D7A-B7BDE50E8551}"/>
              </a:ext>
            </a:extLst>
          </p:cNvPr>
          <p:cNvSpPr/>
          <p:nvPr/>
        </p:nvSpPr>
        <p:spPr>
          <a:xfrm>
            <a:off x="1080366" y="4996830"/>
            <a:ext cx="2947908" cy="494552"/>
          </a:xfrm>
          <a:prstGeom prst="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CA" sz="1600" dirty="0">
                <a:solidFill>
                  <a:schemeClr val="tx1"/>
                </a:solidFill>
              </a:rPr>
              <a:t>Agreements with BC</a:t>
            </a:r>
          </a:p>
        </p:txBody>
      </p:sp>
      <p:sp>
        <p:nvSpPr>
          <p:cNvPr id="34" name="Rectangle 33">
            <a:extLst>
              <a:ext uri="{FF2B5EF4-FFF2-40B4-BE49-F238E27FC236}">
                <a16:creationId xmlns:a16="http://schemas.microsoft.com/office/drawing/2014/main" id="{28CC70A9-0FB5-9EE3-F8FE-A2703B496D49}"/>
              </a:ext>
            </a:extLst>
          </p:cNvPr>
          <p:cNvSpPr/>
          <p:nvPr/>
        </p:nvSpPr>
        <p:spPr>
          <a:xfrm>
            <a:off x="5677138" y="1282530"/>
            <a:ext cx="2947908" cy="494552"/>
          </a:xfrm>
          <a:prstGeom prst="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CA" sz="1600" dirty="0">
                <a:solidFill>
                  <a:schemeClr val="tx1"/>
                </a:solidFill>
              </a:rPr>
              <a:t>Agreements with FNESC</a:t>
            </a:r>
          </a:p>
        </p:txBody>
      </p:sp>
      <p:sp>
        <p:nvSpPr>
          <p:cNvPr id="35" name="Rectangle 34">
            <a:extLst>
              <a:ext uri="{FF2B5EF4-FFF2-40B4-BE49-F238E27FC236}">
                <a16:creationId xmlns:a16="http://schemas.microsoft.com/office/drawing/2014/main" id="{920225F3-D01D-37AE-1236-EFE481827B7F}"/>
              </a:ext>
            </a:extLst>
          </p:cNvPr>
          <p:cNvSpPr/>
          <p:nvPr/>
        </p:nvSpPr>
        <p:spPr>
          <a:xfrm>
            <a:off x="5668338" y="4224612"/>
            <a:ext cx="2947908" cy="494552"/>
          </a:xfrm>
          <a:prstGeom prst="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CA" sz="1600" dirty="0">
                <a:solidFill>
                  <a:schemeClr val="tx1"/>
                </a:solidFill>
              </a:rPr>
              <a:t>Agreements with FNEA</a:t>
            </a:r>
          </a:p>
        </p:txBody>
      </p:sp>
      <p:sp>
        <p:nvSpPr>
          <p:cNvPr id="3" name="Rectangle 2">
            <a:extLst>
              <a:ext uri="{FF2B5EF4-FFF2-40B4-BE49-F238E27FC236}">
                <a16:creationId xmlns:a16="http://schemas.microsoft.com/office/drawing/2014/main" id="{AE5D0A5C-BE65-E779-0705-AA2D4BDCD3A7}"/>
              </a:ext>
            </a:extLst>
          </p:cNvPr>
          <p:cNvSpPr/>
          <p:nvPr/>
        </p:nvSpPr>
        <p:spPr>
          <a:xfrm>
            <a:off x="1080365" y="1205282"/>
            <a:ext cx="2947908" cy="494552"/>
          </a:xfrm>
          <a:prstGeom prst="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CA" sz="1600" dirty="0">
                <a:solidFill>
                  <a:schemeClr val="tx1"/>
                </a:solidFill>
              </a:rPr>
              <a:t>Agreements with Canada</a:t>
            </a:r>
          </a:p>
        </p:txBody>
      </p:sp>
      <p:sp>
        <p:nvSpPr>
          <p:cNvPr id="4" name="Rounded Rectangle 1">
            <a:extLst>
              <a:ext uri="{FF2B5EF4-FFF2-40B4-BE49-F238E27FC236}">
                <a16:creationId xmlns:a16="http://schemas.microsoft.com/office/drawing/2014/main" id="{13EF269F-B3A6-6E8C-3BB0-04B251459B30}"/>
              </a:ext>
            </a:extLst>
          </p:cNvPr>
          <p:cNvSpPr>
            <a:spLocks noChangeArrowheads="1"/>
          </p:cNvSpPr>
          <p:nvPr/>
        </p:nvSpPr>
        <p:spPr bwMode="auto">
          <a:xfrm>
            <a:off x="5711852" y="2993741"/>
            <a:ext cx="2965507" cy="1026999"/>
          </a:xfrm>
          <a:prstGeom prst="roundRect">
            <a:avLst>
              <a:gd name="adj" fmla="val 16667"/>
            </a:avLst>
          </a:pr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FNESC-FNEA</a:t>
            </a:r>
            <a:r>
              <a:rPr kumimoji="0" lang="en-US" altLang="en-US" sz="2000" b="0" i="0" u="none" strike="noStrike" cap="none" normalizeH="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Agreement </a:t>
            </a:r>
          </a:p>
        </p:txBody>
      </p:sp>
    </p:spTree>
    <p:extLst>
      <p:ext uri="{BB962C8B-B14F-4D97-AF65-F5344CB8AC3E}">
        <p14:creationId xmlns:p14="http://schemas.microsoft.com/office/powerpoint/2010/main" val="7819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6">
                                            <p:txEl>
                                              <p:pRg st="0" end="0"/>
                                            </p:txEl>
                                          </p:spTgt>
                                        </p:tgtEl>
                                        <p:attrNameLst>
                                          <p:attrName>style.fontWeight</p:attrName>
                                        </p:attrNameLst>
                                      </p:cBhvr>
                                      <p:to>
                                        <p:strVal val="bold"/>
                                      </p:to>
                                    </p:set>
                                  </p:childTnLst>
                                </p:cTn>
                              </p:par>
                              <p:par>
                                <p:cTn id="49" presetID="15" presetClass="emph" presetSubtype="0" nodeType="withEffect">
                                  <p:stCondLst>
                                    <p:cond delay="0"/>
                                  </p:stCondLst>
                                  <p:iterate type="lt">
                                    <p:tmAbs val="25"/>
                                  </p:iterate>
                                  <p:childTnLst>
                                    <p:set>
                                      <p:cBhvr override="childStyle">
                                        <p:cTn id="50" dur="indefinite"/>
                                        <p:tgtEl>
                                          <p:spTgt spid="7">
                                            <p:txEl>
                                              <p:pRg st="0" end="0"/>
                                            </p:txEl>
                                          </p:spTgt>
                                        </p:tgtEl>
                                        <p:attrNameLst>
                                          <p:attrName>style.fontWeight</p:attrName>
                                        </p:attrNameLst>
                                      </p:cBhvr>
                                      <p:to>
                                        <p:strVal val="bold"/>
                                      </p:to>
                                    </p:set>
                                  </p:childTnLst>
                                </p:cTn>
                              </p:par>
                              <p:par>
                                <p:cTn id="51" presetID="15" presetClass="emph" presetSubtype="0" nodeType="withEffect">
                                  <p:stCondLst>
                                    <p:cond delay="0"/>
                                  </p:stCondLst>
                                  <p:iterate type="lt">
                                    <p:tmAbs val="25"/>
                                  </p:iterate>
                                  <p:childTnLst>
                                    <p:set>
                                      <p:cBhvr override="childStyle">
                                        <p:cTn id="52" dur="indefinite"/>
                                        <p:tgtEl>
                                          <p:spTgt spid="8">
                                            <p:txEl>
                                              <p:pRg st="0" end="0"/>
                                            </p:txEl>
                                          </p:spTgt>
                                        </p:tgtEl>
                                        <p:attrNameLst>
                                          <p:attrName>style.fontWeight</p:attrName>
                                        </p:attrNameLst>
                                      </p:cBhvr>
                                      <p:to>
                                        <p:strVal val="bold"/>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8" grpId="0" animBg="1"/>
      <p:bldP spid="20" grpId="0" animBg="1"/>
      <p:bldP spid="24" grpId="0" animBg="1"/>
      <p:bldP spid="25" grpId="0" animBg="1"/>
      <p:bldP spid="32" grpId="0" animBg="1"/>
      <p:bldP spid="34" grpId="0" animBg="1"/>
      <p:bldP spid="35"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3F78-7262-4E5F-8758-44E2512CB9D1}"/>
              </a:ext>
            </a:extLst>
          </p:cNvPr>
          <p:cNvSpPr>
            <a:spLocks noGrp="1"/>
          </p:cNvSpPr>
          <p:nvPr>
            <p:ph type="title"/>
          </p:nvPr>
        </p:nvSpPr>
        <p:spPr>
          <a:xfrm>
            <a:off x="1408670" y="1610785"/>
            <a:ext cx="9185189" cy="2471351"/>
          </a:xfrm>
        </p:spPr>
        <p:txBody>
          <a:bodyPr>
            <a:noAutofit/>
          </a:bodyPr>
          <a:lstStyle/>
          <a:p>
            <a:pPr algn="ctr"/>
            <a:r>
              <a:rPr lang="en-CA" sz="4900" b="1" dirty="0">
                <a:solidFill>
                  <a:schemeClr val="tx2"/>
                </a:solidFill>
              </a:rPr>
              <a:t>Implementing Jurisdiction Over Education</a:t>
            </a:r>
          </a:p>
        </p:txBody>
      </p:sp>
      <p:sp>
        <p:nvSpPr>
          <p:cNvPr id="5" name="Slide Number Placeholder 3">
            <a:extLst>
              <a:ext uri="{FF2B5EF4-FFF2-40B4-BE49-F238E27FC236}">
                <a16:creationId xmlns:a16="http://schemas.microsoft.com/office/drawing/2014/main" id="{BD99173C-FEF3-4A35-ADAA-3A2C6CBFE0ED}"/>
              </a:ext>
            </a:extLst>
          </p:cNvPr>
          <p:cNvSpPr>
            <a:spLocks noGrp="1"/>
          </p:cNvSpPr>
          <p:nvPr>
            <p:ph type="sldNum" sz="quarter" idx="12"/>
          </p:nvPr>
        </p:nvSpPr>
        <p:spPr>
          <a:xfrm>
            <a:off x="9924392" y="134930"/>
            <a:ext cx="811019" cy="503578"/>
          </a:xfrm>
        </p:spPr>
        <p:txBody>
          <a:bodyPr/>
          <a:lstStyle/>
          <a:p>
            <a:fld id="{CC712354-B87A-C643-A32E-40CC1505842A}" type="slidenum">
              <a:rPr lang="en-US" smtClean="0"/>
              <a:pPr/>
              <a:t>21</a:t>
            </a:fld>
            <a:endParaRPr lang="en-US" dirty="0"/>
          </a:p>
        </p:txBody>
      </p:sp>
    </p:spTree>
    <p:extLst>
      <p:ext uri="{BB962C8B-B14F-4D97-AF65-F5344CB8AC3E}">
        <p14:creationId xmlns:p14="http://schemas.microsoft.com/office/powerpoint/2010/main" val="192311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AFD-9FEC-481B-A140-C2FB9C49A784}"/>
              </a:ext>
            </a:extLst>
          </p:cNvPr>
          <p:cNvSpPr>
            <a:spLocks noGrp="1"/>
          </p:cNvSpPr>
          <p:nvPr>
            <p:ph type="title"/>
          </p:nvPr>
        </p:nvSpPr>
        <p:spPr>
          <a:xfrm>
            <a:off x="1130270" y="662940"/>
            <a:ext cx="9603275" cy="887933"/>
          </a:xfrm>
        </p:spPr>
        <p:txBody>
          <a:bodyPr/>
          <a:lstStyle/>
          <a:p>
            <a:r>
              <a:rPr lang="en-CA" dirty="0"/>
              <a:t>Funding Under Jurisdiction</a:t>
            </a:r>
          </a:p>
        </p:txBody>
      </p:sp>
      <p:sp>
        <p:nvSpPr>
          <p:cNvPr id="3" name="Content Placeholder 2">
            <a:extLst>
              <a:ext uri="{FF2B5EF4-FFF2-40B4-BE49-F238E27FC236}">
                <a16:creationId xmlns:a16="http://schemas.microsoft.com/office/drawing/2014/main" id="{21DFDFC7-90F6-4162-90BB-BAD6A6455B3D}"/>
              </a:ext>
            </a:extLst>
          </p:cNvPr>
          <p:cNvSpPr>
            <a:spLocks noGrp="1"/>
          </p:cNvSpPr>
          <p:nvPr>
            <p:ph idx="1"/>
          </p:nvPr>
        </p:nvSpPr>
        <p:spPr>
          <a:xfrm>
            <a:off x="1097280" y="1535098"/>
            <a:ext cx="9964450" cy="4524586"/>
          </a:xfrm>
        </p:spPr>
        <p:txBody>
          <a:bodyPr>
            <a:normAutofit/>
          </a:bodyPr>
          <a:lstStyle/>
          <a:p>
            <a:r>
              <a:rPr lang="en-CA" dirty="0"/>
              <a:t>Under jurisdiction, PFNs will continue to receive the same funding and support currently available to other First Nations in BC for K4-12 education, which includes:</a:t>
            </a:r>
          </a:p>
          <a:p>
            <a:pPr marL="909638" lvl="1" indent="-265113">
              <a:buFont typeface="Wingdings" panose="05000000000000000000" pitchFamily="2" charset="2"/>
              <a:buChar char="Ø"/>
            </a:pPr>
            <a:r>
              <a:rPr lang="en-CA" dirty="0"/>
              <a:t>Direct First Nations School funding, including school staff salaries, which is calculated using the BCTEA methodology;</a:t>
            </a:r>
          </a:p>
          <a:p>
            <a:pPr marL="909638" lvl="1" indent="-265113">
              <a:buFont typeface="Wingdings" panose="05000000000000000000" pitchFamily="2" charset="2"/>
              <a:buChar char="Ø"/>
            </a:pPr>
            <a:r>
              <a:rPr lang="en-CA" dirty="0"/>
              <a:t>Additional support from FNESC (known as </a:t>
            </a:r>
            <a:r>
              <a:rPr lang="en-CA" i="1" dirty="0"/>
              <a:t>Second and Third Level Services</a:t>
            </a:r>
            <a:r>
              <a:rPr lang="en-CA" dirty="0"/>
              <a:t>) including language and culture and Special Education Programing; and</a:t>
            </a:r>
          </a:p>
          <a:p>
            <a:pPr marL="909638" lvl="1" indent="-265113">
              <a:buFont typeface="Wingdings" panose="05000000000000000000" pitchFamily="2" charset="2"/>
              <a:buChar char="Ø"/>
            </a:pPr>
            <a:r>
              <a:rPr lang="en-CA" dirty="0"/>
              <a:t>Any other funding or support that is available to other First Nations now or in the future.</a:t>
            </a:r>
          </a:p>
        </p:txBody>
      </p:sp>
      <p:sp>
        <p:nvSpPr>
          <p:cNvPr id="5" name="Slide Number Placeholder 3">
            <a:extLst>
              <a:ext uri="{FF2B5EF4-FFF2-40B4-BE49-F238E27FC236}">
                <a16:creationId xmlns:a16="http://schemas.microsoft.com/office/drawing/2014/main" id="{7E8ED564-E847-40F4-BCD0-EFF3D2C8B72D}"/>
              </a:ext>
            </a:extLst>
          </p:cNvPr>
          <p:cNvSpPr>
            <a:spLocks noGrp="1"/>
          </p:cNvSpPr>
          <p:nvPr>
            <p:ph type="sldNum" sz="quarter" idx="12"/>
          </p:nvPr>
        </p:nvSpPr>
        <p:spPr>
          <a:xfrm>
            <a:off x="9924392" y="134930"/>
            <a:ext cx="811019" cy="503578"/>
          </a:xfrm>
        </p:spPr>
        <p:txBody>
          <a:bodyPr/>
          <a:lstStyle/>
          <a:p>
            <a:fld id="{CC712354-B87A-C643-A32E-40CC1505842A}" type="slidenum">
              <a:rPr lang="en-US" smtClean="0"/>
              <a:pPr/>
              <a:t>22</a:t>
            </a:fld>
            <a:endParaRPr lang="en-US" dirty="0"/>
          </a:p>
        </p:txBody>
      </p:sp>
    </p:spTree>
    <p:extLst>
      <p:ext uri="{BB962C8B-B14F-4D97-AF65-F5344CB8AC3E}">
        <p14:creationId xmlns:p14="http://schemas.microsoft.com/office/powerpoint/2010/main" val="1842183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037B-8B9F-600E-91CD-A993EFF913EB}"/>
              </a:ext>
            </a:extLst>
          </p:cNvPr>
          <p:cNvSpPr>
            <a:spLocks noGrp="1"/>
          </p:cNvSpPr>
          <p:nvPr>
            <p:ph type="title"/>
          </p:nvPr>
        </p:nvSpPr>
        <p:spPr/>
        <p:txBody>
          <a:bodyPr/>
          <a:lstStyle/>
          <a:p>
            <a:r>
              <a:rPr lang="en-CA" dirty="0"/>
              <a:t>New Jurisdiction Funding – Ratification and Governance </a:t>
            </a:r>
          </a:p>
        </p:txBody>
      </p:sp>
      <p:sp>
        <p:nvSpPr>
          <p:cNvPr id="3" name="Content Placeholder 2">
            <a:extLst>
              <a:ext uri="{FF2B5EF4-FFF2-40B4-BE49-F238E27FC236}">
                <a16:creationId xmlns:a16="http://schemas.microsoft.com/office/drawing/2014/main" id="{3F8F34C3-AE97-AB89-15F5-D03BC54F1D09}"/>
              </a:ext>
            </a:extLst>
          </p:cNvPr>
          <p:cNvSpPr>
            <a:spLocks noGrp="1"/>
          </p:cNvSpPr>
          <p:nvPr>
            <p:ph idx="1"/>
          </p:nvPr>
        </p:nvSpPr>
        <p:spPr/>
        <p:txBody>
          <a:bodyPr/>
          <a:lstStyle/>
          <a:p>
            <a:r>
              <a:rPr lang="en-CA" dirty="0"/>
              <a:t>First Nations will receive funding to support ratification.</a:t>
            </a:r>
          </a:p>
          <a:p>
            <a:r>
              <a:rPr lang="en-CA" dirty="0"/>
              <a:t>They will also receive one-time implementation and on-going </a:t>
            </a:r>
            <a:r>
              <a:rPr lang="en-CA" i="1" dirty="0"/>
              <a:t>Governance Funding</a:t>
            </a:r>
            <a:r>
              <a:rPr lang="en-CA" dirty="0"/>
              <a:t> to support the implementation of jurisdiction and their new governance responsibilities.</a:t>
            </a:r>
          </a:p>
        </p:txBody>
      </p:sp>
      <p:sp>
        <p:nvSpPr>
          <p:cNvPr id="4" name="Slide Number Placeholder 3">
            <a:extLst>
              <a:ext uri="{FF2B5EF4-FFF2-40B4-BE49-F238E27FC236}">
                <a16:creationId xmlns:a16="http://schemas.microsoft.com/office/drawing/2014/main" id="{65770430-7E9B-FB8A-8BAD-EB0851DE364E}"/>
              </a:ext>
            </a:extLst>
          </p:cNvPr>
          <p:cNvSpPr>
            <a:spLocks noGrp="1"/>
          </p:cNvSpPr>
          <p:nvPr>
            <p:ph type="sldNum" sz="quarter" idx="12"/>
          </p:nvPr>
        </p:nvSpPr>
        <p:spPr/>
        <p:txBody>
          <a:bodyPr/>
          <a:lstStyle/>
          <a:p>
            <a:fld id="{CC712354-B87A-C643-A32E-40CC1505842A}" type="slidenum">
              <a:rPr lang="en-US" smtClean="0"/>
              <a:pPr/>
              <a:t>23</a:t>
            </a:fld>
            <a:endParaRPr lang="en-US" dirty="0"/>
          </a:p>
        </p:txBody>
      </p:sp>
    </p:spTree>
    <p:extLst>
      <p:ext uri="{BB962C8B-B14F-4D97-AF65-F5344CB8AC3E}">
        <p14:creationId xmlns:p14="http://schemas.microsoft.com/office/powerpoint/2010/main" val="2750680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3351-4DC1-43EF-81D0-5005F683291C}"/>
              </a:ext>
            </a:extLst>
          </p:cNvPr>
          <p:cNvSpPr>
            <a:spLocks noGrp="1"/>
          </p:cNvSpPr>
          <p:nvPr>
            <p:ph type="title"/>
          </p:nvPr>
        </p:nvSpPr>
        <p:spPr>
          <a:xfrm>
            <a:off x="1130270" y="779565"/>
            <a:ext cx="9603275" cy="1049235"/>
          </a:xfrm>
        </p:spPr>
        <p:txBody>
          <a:bodyPr/>
          <a:lstStyle/>
          <a:p>
            <a:r>
              <a:rPr lang="en-CA" dirty="0"/>
              <a:t>Exercising Jurisdiction</a:t>
            </a:r>
          </a:p>
        </p:txBody>
      </p:sp>
      <p:sp>
        <p:nvSpPr>
          <p:cNvPr id="3" name="Content Placeholder 2">
            <a:extLst>
              <a:ext uri="{FF2B5EF4-FFF2-40B4-BE49-F238E27FC236}">
                <a16:creationId xmlns:a16="http://schemas.microsoft.com/office/drawing/2014/main" id="{CAC301AE-E28C-4700-A86F-9B682FCF038A}"/>
              </a:ext>
            </a:extLst>
          </p:cNvPr>
          <p:cNvSpPr>
            <a:spLocks noGrp="1"/>
          </p:cNvSpPr>
          <p:nvPr>
            <p:ph idx="1"/>
          </p:nvPr>
        </p:nvSpPr>
        <p:spPr>
          <a:xfrm>
            <a:off x="1130270" y="1571625"/>
            <a:ext cx="9732171" cy="4333051"/>
          </a:xfrm>
        </p:spPr>
        <p:txBody>
          <a:bodyPr>
            <a:normAutofit/>
          </a:bodyPr>
          <a:lstStyle/>
          <a:p>
            <a:pPr lvl="0">
              <a:lnSpc>
                <a:spcPct val="120000"/>
              </a:lnSpc>
            </a:pPr>
            <a:r>
              <a:rPr lang="en-CA" sz="2400" dirty="0"/>
              <a:t>PFNs will have law making authority over their K4 -12 education in their First Nations Schools.</a:t>
            </a:r>
          </a:p>
          <a:p>
            <a:pPr lvl="0">
              <a:lnSpc>
                <a:spcPct val="120000"/>
              </a:lnSpc>
            </a:pPr>
            <a:r>
              <a:rPr lang="en-CA" sz="2400" dirty="0"/>
              <a:t>Key</a:t>
            </a:r>
            <a:r>
              <a:rPr lang="en-CA" sz="1200" dirty="0"/>
              <a:t> </a:t>
            </a:r>
            <a:r>
              <a:rPr lang="en-CA" sz="2400" dirty="0"/>
              <a:t>areas of jurisdiction have been collaboratively developed by First Nations, and will be jointly exercised and regulated by PFNs through FNEA. These areas are:</a:t>
            </a:r>
          </a:p>
          <a:p>
            <a:pPr lvl="1">
              <a:lnSpc>
                <a:spcPct val="150000"/>
              </a:lnSpc>
            </a:pPr>
            <a:r>
              <a:rPr lang="en-CA" sz="2000" dirty="0"/>
              <a:t>Certification and Regulation of Teachers</a:t>
            </a:r>
          </a:p>
          <a:p>
            <a:pPr lvl="1">
              <a:lnSpc>
                <a:spcPct val="150000"/>
              </a:lnSpc>
            </a:pPr>
            <a:r>
              <a:rPr lang="en-CA" sz="2000" dirty="0"/>
              <a:t>Certification of PFN Schools</a:t>
            </a:r>
          </a:p>
          <a:p>
            <a:pPr lvl="1">
              <a:lnSpc>
                <a:spcPct val="150000"/>
              </a:lnSpc>
            </a:pPr>
            <a:r>
              <a:rPr lang="en-CA" sz="2000" dirty="0"/>
              <a:t>Graduation Certificates and Courses Required to Graduate</a:t>
            </a:r>
          </a:p>
        </p:txBody>
      </p:sp>
      <p:sp>
        <p:nvSpPr>
          <p:cNvPr id="5" name="Slide Number Placeholder 3">
            <a:extLst>
              <a:ext uri="{FF2B5EF4-FFF2-40B4-BE49-F238E27FC236}">
                <a16:creationId xmlns:a16="http://schemas.microsoft.com/office/drawing/2014/main" id="{F4961DB3-C241-4176-B784-75CF642A74F8}"/>
              </a:ext>
            </a:extLst>
          </p:cNvPr>
          <p:cNvSpPr>
            <a:spLocks noGrp="1"/>
          </p:cNvSpPr>
          <p:nvPr>
            <p:ph type="sldNum" sz="quarter" idx="12"/>
          </p:nvPr>
        </p:nvSpPr>
        <p:spPr>
          <a:xfrm>
            <a:off x="9924392" y="134930"/>
            <a:ext cx="811019" cy="503578"/>
          </a:xfrm>
        </p:spPr>
        <p:txBody>
          <a:bodyPr/>
          <a:lstStyle/>
          <a:p>
            <a:fld id="{CC712354-B87A-C643-A32E-40CC1505842A}" type="slidenum">
              <a:rPr lang="en-US" smtClean="0"/>
              <a:pPr/>
              <a:t>24</a:t>
            </a:fld>
            <a:endParaRPr lang="en-US" dirty="0"/>
          </a:p>
        </p:txBody>
      </p:sp>
    </p:spTree>
    <p:extLst>
      <p:ext uri="{BB962C8B-B14F-4D97-AF65-F5344CB8AC3E}">
        <p14:creationId xmlns:p14="http://schemas.microsoft.com/office/powerpoint/2010/main" val="1560836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F76C-D061-455D-8FA9-F8CEF8E17A22}"/>
              </a:ext>
            </a:extLst>
          </p:cNvPr>
          <p:cNvSpPr>
            <a:spLocks noGrp="1"/>
          </p:cNvSpPr>
          <p:nvPr>
            <p:ph type="title"/>
          </p:nvPr>
        </p:nvSpPr>
        <p:spPr/>
        <p:txBody>
          <a:bodyPr/>
          <a:lstStyle/>
          <a:p>
            <a:r>
              <a:rPr lang="en-CA" dirty="0"/>
              <a:t>Teacher Certification Under Jurisdiction</a:t>
            </a:r>
          </a:p>
        </p:txBody>
      </p:sp>
      <p:sp>
        <p:nvSpPr>
          <p:cNvPr id="3" name="Content Placeholder 2">
            <a:extLst>
              <a:ext uri="{FF2B5EF4-FFF2-40B4-BE49-F238E27FC236}">
                <a16:creationId xmlns:a16="http://schemas.microsoft.com/office/drawing/2014/main" id="{0B93A590-64DB-4768-AAF9-1705145C53AD}"/>
              </a:ext>
            </a:extLst>
          </p:cNvPr>
          <p:cNvSpPr>
            <a:spLocks noGrp="1"/>
          </p:cNvSpPr>
          <p:nvPr>
            <p:ph idx="1"/>
          </p:nvPr>
        </p:nvSpPr>
        <p:spPr/>
        <p:txBody>
          <a:bodyPr>
            <a:normAutofit lnSpcReduction="10000"/>
          </a:bodyPr>
          <a:lstStyle/>
          <a:p>
            <a:pPr marL="285750" indent="-285750">
              <a:lnSpc>
                <a:spcPct val="107000"/>
              </a:lnSpc>
              <a:spcAft>
                <a:spcPts val="600"/>
              </a:spcAft>
            </a:pPr>
            <a:r>
              <a:rPr lang="en-CA" dirty="0">
                <a:cs typeface="Arial" panose="020B0604020202020204" pitchFamily="34" charset="0"/>
              </a:rPr>
              <a:t>Outside the jurisdiction initiative, teachers in First Nation schools are required to have a teaching certificate from BC or another province or territory or other authorization from BC (e.g. letter of permission).</a:t>
            </a:r>
          </a:p>
          <a:p>
            <a:pPr marL="285750" indent="-285750">
              <a:lnSpc>
                <a:spcPct val="107000"/>
              </a:lnSpc>
              <a:spcAft>
                <a:spcPts val="600"/>
              </a:spcAft>
            </a:pPr>
            <a:r>
              <a:rPr lang="en-CA" dirty="0">
                <a:cs typeface="Arial" panose="020B0604020202020204" pitchFamily="34" charset="0"/>
              </a:rPr>
              <a:t>Under the jurisdiction initiative, in addition to being able to hire teachers with provincial and territorial certificates or other authorizations, PFN schools will also be able to hire teachers certified with a FNEA Teaching Certificate (FTC).</a:t>
            </a:r>
            <a:endParaRPr lang="en-CA" sz="1200" dirty="0">
              <a:cs typeface="Arial" panose="020B0604020202020204" pitchFamily="34" charset="0"/>
            </a:endParaRPr>
          </a:p>
          <a:p>
            <a:pPr marL="742950" lvl="1" indent="-285750">
              <a:lnSpc>
                <a:spcPct val="107000"/>
              </a:lnSpc>
              <a:spcAft>
                <a:spcPts val="600"/>
              </a:spcAft>
            </a:pPr>
            <a:r>
              <a:rPr lang="en-CA" dirty="0">
                <a:cs typeface="Arial" panose="020B0604020202020204" pitchFamily="34" charset="0"/>
              </a:rPr>
              <a:t>The FTC requirements are established and regulated by FNEA.</a:t>
            </a:r>
          </a:p>
          <a:p>
            <a:pPr marL="742950" lvl="1" indent="-285750">
              <a:lnSpc>
                <a:spcPct val="107000"/>
              </a:lnSpc>
            </a:pPr>
            <a:r>
              <a:rPr lang="en-CA" dirty="0">
                <a:cs typeface="Arial" panose="020B0604020202020204" pitchFamily="34" charset="0"/>
              </a:rPr>
              <a:t>Qualified individuals can apply for a FTC only with the support of a PFN school.</a:t>
            </a:r>
            <a:endParaRPr lang="en-CA" dirty="0">
              <a:ea typeface="Calibri" panose="020F0502020204030204" pitchFamily="34" charset="0"/>
              <a:cs typeface="Arial" panose="020B0604020202020204" pitchFamily="34" charset="0"/>
            </a:endParaRPr>
          </a:p>
          <a:p>
            <a:endParaRPr lang="en-CA" dirty="0"/>
          </a:p>
        </p:txBody>
      </p:sp>
      <p:sp>
        <p:nvSpPr>
          <p:cNvPr id="4" name="Slide Number Placeholder 3">
            <a:extLst>
              <a:ext uri="{FF2B5EF4-FFF2-40B4-BE49-F238E27FC236}">
                <a16:creationId xmlns:a16="http://schemas.microsoft.com/office/drawing/2014/main" id="{F5A516FC-3FD4-44D6-A7BC-B32B3C6F4757}"/>
              </a:ext>
            </a:extLst>
          </p:cNvPr>
          <p:cNvSpPr>
            <a:spLocks noGrp="1"/>
          </p:cNvSpPr>
          <p:nvPr>
            <p:ph type="sldNum" sz="quarter" idx="12"/>
          </p:nvPr>
        </p:nvSpPr>
        <p:spPr/>
        <p:txBody>
          <a:bodyPr/>
          <a:lstStyle/>
          <a:p>
            <a:fld id="{CC712354-B87A-C643-A32E-40CC1505842A}" type="slidenum">
              <a:rPr lang="en-US" smtClean="0"/>
              <a:pPr/>
              <a:t>25</a:t>
            </a:fld>
            <a:endParaRPr lang="en-US" dirty="0"/>
          </a:p>
        </p:txBody>
      </p:sp>
    </p:spTree>
    <p:extLst>
      <p:ext uri="{BB962C8B-B14F-4D97-AF65-F5344CB8AC3E}">
        <p14:creationId xmlns:p14="http://schemas.microsoft.com/office/powerpoint/2010/main" val="197731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644753-3677-4112-B39D-69AD36D64E3E}"/>
              </a:ext>
            </a:extLst>
          </p:cNvPr>
          <p:cNvSpPr>
            <a:spLocks noGrp="1"/>
          </p:cNvSpPr>
          <p:nvPr>
            <p:ph type="title"/>
          </p:nvPr>
        </p:nvSpPr>
        <p:spPr/>
        <p:txBody>
          <a:bodyPr/>
          <a:lstStyle/>
          <a:p>
            <a:r>
              <a:rPr lang="en-CA" dirty="0"/>
              <a:t>Other Areas over which Jurisdiction can be exercised</a:t>
            </a:r>
          </a:p>
        </p:txBody>
      </p:sp>
      <p:sp>
        <p:nvSpPr>
          <p:cNvPr id="7" name="Content Placeholder 6">
            <a:extLst>
              <a:ext uri="{FF2B5EF4-FFF2-40B4-BE49-F238E27FC236}">
                <a16:creationId xmlns:a16="http://schemas.microsoft.com/office/drawing/2014/main" id="{9B1CD36D-499C-48EB-A350-59F5D17BDF28}"/>
              </a:ext>
            </a:extLst>
          </p:cNvPr>
          <p:cNvSpPr>
            <a:spLocks noGrp="1"/>
          </p:cNvSpPr>
          <p:nvPr>
            <p:ph idx="1"/>
          </p:nvPr>
        </p:nvSpPr>
        <p:spPr/>
        <p:txBody>
          <a:bodyPr>
            <a:normAutofit fontScale="85000" lnSpcReduction="10000"/>
          </a:bodyPr>
          <a:lstStyle/>
          <a:p>
            <a:pPr marL="0" indent="0">
              <a:buNone/>
            </a:pPr>
            <a:r>
              <a:rPr lang="en-CA" dirty="0"/>
              <a:t>Jurisdiction allows for First Nations to transform policies, pertaining to education and their schools, into law. The policies that can be transformed into law under jurisdiction include: </a:t>
            </a:r>
          </a:p>
          <a:p>
            <a:pPr lvl="1"/>
            <a:r>
              <a:rPr lang="en-CA" dirty="0"/>
              <a:t>Language and culture curriculum, and “on the land” learning</a:t>
            </a:r>
          </a:p>
          <a:p>
            <a:pPr lvl="1"/>
            <a:r>
              <a:rPr lang="en-CA" dirty="0"/>
              <a:t>School calendar, length of school days, and hours per year</a:t>
            </a:r>
          </a:p>
          <a:p>
            <a:pPr lvl="1"/>
            <a:r>
              <a:rPr lang="en-CA" dirty="0"/>
              <a:t>Discipline policy for students </a:t>
            </a:r>
          </a:p>
          <a:p>
            <a:pPr lvl="1"/>
            <a:r>
              <a:rPr lang="en-CA" dirty="0"/>
              <a:t>Elder and traditional knowledge keeper compensation</a:t>
            </a:r>
          </a:p>
          <a:p>
            <a:pPr lvl="1"/>
            <a:r>
              <a:rPr lang="en-CA" dirty="0"/>
              <a:t>Conflict of interest and code of conduct for staff and the school authority </a:t>
            </a:r>
          </a:p>
          <a:p>
            <a:pPr lvl="1"/>
            <a:r>
              <a:rPr lang="en-CA" dirty="0"/>
              <a:t>Management of school facilities and operations</a:t>
            </a:r>
          </a:p>
          <a:p>
            <a:pPr marL="0" indent="0">
              <a:buNone/>
            </a:pPr>
            <a:r>
              <a:rPr lang="en-CA" dirty="0"/>
              <a:t>Note: not all policies must become laws, there are model law resources available to help First Nations create their own education laws.</a:t>
            </a:r>
          </a:p>
          <a:p>
            <a:endParaRPr lang="en-CA" dirty="0"/>
          </a:p>
          <a:p>
            <a:endParaRPr lang="en-CA" dirty="0"/>
          </a:p>
        </p:txBody>
      </p:sp>
      <p:sp>
        <p:nvSpPr>
          <p:cNvPr id="2" name="Slide Number Placeholder 1">
            <a:extLst>
              <a:ext uri="{FF2B5EF4-FFF2-40B4-BE49-F238E27FC236}">
                <a16:creationId xmlns:a16="http://schemas.microsoft.com/office/drawing/2014/main" id="{557F9DD6-25F7-468D-8467-8E95B528A176}"/>
              </a:ext>
            </a:extLst>
          </p:cNvPr>
          <p:cNvSpPr>
            <a:spLocks noGrp="1"/>
          </p:cNvSpPr>
          <p:nvPr>
            <p:ph type="sldNum" sz="quarter" idx="12"/>
          </p:nvPr>
        </p:nvSpPr>
        <p:spPr/>
        <p:txBody>
          <a:bodyPr/>
          <a:lstStyle/>
          <a:p>
            <a:fld id="{CC712354-B87A-C643-A32E-40CC1505842A}" type="slidenum">
              <a:rPr lang="en-US" smtClean="0"/>
              <a:pPr/>
              <a:t>26</a:t>
            </a:fld>
            <a:endParaRPr lang="en-US" dirty="0"/>
          </a:p>
        </p:txBody>
      </p:sp>
    </p:spTree>
    <p:extLst>
      <p:ext uri="{BB962C8B-B14F-4D97-AF65-F5344CB8AC3E}">
        <p14:creationId xmlns:p14="http://schemas.microsoft.com/office/powerpoint/2010/main" val="116506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9B6C8-A2B1-4EDD-B526-6F434AEC7C38}"/>
              </a:ext>
            </a:extLst>
          </p:cNvPr>
          <p:cNvSpPr>
            <a:spLocks noGrp="1"/>
          </p:cNvSpPr>
          <p:nvPr>
            <p:ph type="title"/>
          </p:nvPr>
        </p:nvSpPr>
        <p:spPr>
          <a:xfrm>
            <a:off x="2110035" y="1915617"/>
            <a:ext cx="8619060" cy="2050065"/>
          </a:xfrm>
        </p:spPr>
        <p:txBody>
          <a:bodyPr/>
          <a:lstStyle/>
          <a:p>
            <a:pPr algn="ctr"/>
            <a:r>
              <a:rPr lang="en-CA" b="1" dirty="0"/>
              <a:t>Overview of Process to become a Participating First Nation</a:t>
            </a:r>
          </a:p>
        </p:txBody>
      </p:sp>
      <p:sp>
        <p:nvSpPr>
          <p:cNvPr id="4" name="Slide Number Placeholder 3">
            <a:extLst>
              <a:ext uri="{FF2B5EF4-FFF2-40B4-BE49-F238E27FC236}">
                <a16:creationId xmlns:a16="http://schemas.microsoft.com/office/drawing/2014/main" id="{467311AC-FD8C-4645-8FDF-4C8A281F4205}"/>
              </a:ext>
            </a:extLst>
          </p:cNvPr>
          <p:cNvSpPr>
            <a:spLocks noGrp="1"/>
          </p:cNvSpPr>
          <p:nvPr>
            <p:ph type="sldNum" sz="quarter" idx="12"/>
          </p:nvPr>
        </p:nvSpPr>
        <p:spPr/>
        <p:txBody>
          <a:bodyPr/>
          <a:lstStyle/>
          <a:p>
            <a:fld id="{CC712354-B87A-C643-A32E-40CC1505842A}" type="slidenum">
              <a:rPr lang="en-US" smtClean="0"/>
              <a:pPr/>
              <a:t>27</a:t>
            </a:fld>
            <a:endParaRPr lang="en-US" dirty="0"/>
          </a:p>
        </p:txBody>
      </p:sp>
    </p:spTree>
    <p:extLst>
      <p:ext uri="{BB962C8B-B14F-4D97-AF65-F5344CB8AC3E}">
        <p14:creationId xmlns:p14="http://schemas.microsoft.com/office/powerpoint/2010/main" val="128022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3B88262-8CE8-4901-ADFF-D6BFA8A68AC7}"/>
              </a:ext>
            </a:extLst>
          </p:cNvPr>
          <p:cNvSpPr/>
          <p:nvPr/>
        </p:nvSpPr>
        <p:spPr>
          <a:xfrm>
            <a:off x="3425327" y="5775744"/>
            <a:ext cx="8050632" cy="897350"/>
          </a:xfrm>
          <a:prstGeom prst="roundRect">
            <a:avLst/>
          </a:prstGeom>
          <a:solidFill>
            <a:srgbClr val="002060"/>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600" b="1" dirty="0"/>
              <a:t>Participating First Nations (PFN):</a:t>
            </a:r>
          </a:p>
          <a:p>
            <a:r>
              <a:rPr lang="en-CA" sz="1600" dirty="0">
                <a:effectLst/>
              </a:rPr>
              <a:t>Their name has been added to the schedule of the Federal Act by an Order in Council.</a:t>
            </a:r>
            <a:endParaRPr lang="en-CA" sz="1600" b="1" dirty="0"/>
          </a:p>
        </p:txBody>
      </p:sp>
      <p:sp>
        <p:nvSpPr>
          <p:cNvPr id="2" name="Slide Number Placeholder 1">
            <a:extLst>
              <a:ext uri="{FF2B5EF4-FFF2-40B4-BE49-F238E27FC236}">
                <a16:creationId xmlns:a16="http://schemas.microsoft.com/office/drawing/2014/main" id="{0BA130E4-589E-4BA2-85C0-E1BAAC59729E}"/>
              </a:ext>
            </a:extLst>
          </p:cNvPr>
          <p:cNvSpPr>
            <a:spLocks noGrp="1"/>
          </p:cNvSpPr>
          <p:nvPr>
            <p:ph type="sldNum" sz="quarter" idx="12"/>
          </p:nvPr>
        </p:nvSpPr>
        <p:spPr>
          <a:xfrm>
            <a:off x="10871200" y="284466"/>
            <a:ext cx="868348" cy="422072"/>
          </a:xfrm>
        </p:spPr>
        <p:txBody>
          <a:bodyPr/>
          <a:lstStyle/>
          <a:p>
            <a:fld id="{6D22F896-40B5-4ADD-8801-0D06FADFA095}" type="slidenum">
              <a:rPr lang="en-US" sz="2400" smtClean="0">
                <a:solidFill>
                  <a:schemeClr val="tx1"/>
                </a:solidFill>
              </a:rPr>
              <a:t>28</a:t>
            </a:fld>
            <a:endParaRPr lang="en-US" sz="2400" dirty="0">
              <a:solidFill>
                <a:schemeClr val="tx1"/>
              </a:solidFill>
            </a:endParaRPr>
          </a:p>
        </p:txBody>
      </p:sp>
      <p:sp>
        <p:nvSpPr>
          <p:cNvPr id="7" name="Rectangle: Rounded Corners 6">
            <a:extLst>
              <a:ext uri="{FF2B5EF4-FFF2-40B4-BE49-F238E27FC236}">
                <a16:creationId xmlns:a16="http://schemas.microsoft.com/office/drawing/2014/main" id="{C6112418-01AE-4AA6-BBA8-EFC977048D2A}"/>
              </a:ext>
            </a:extLst>
          </p:cNvPr>
          <p:cNvSpPr/>
          <p:nvPr/>
        </p:nvSpPr>
        <p:spPr>
          <a:xfrm>
            <a:off x="3425679" y="2484952"/>
            <a:ext cx="8059869" cy="897352"/>
          </a:xfrm>
          <a:prstGeom prst="round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1600" b="1" dirty="0"/>
              <a:t>Committed First Nations (CFN):</a:t>
            </a:r>
          </a:p>
          <a:p>
            <a:r>
              <a:rPr lang="en-CA" sz="1600" dirty="0">
                <a:effectLst/>
              </a:rPr>
              <a:t>Has received or formally requested an offer from Canada respecting a Canada-First Nation Education Jurisdiction Agreement.</a:t>
            </a:r>
          </a:p>
        </p:txBody>
      </p:sp>
      <p:sp>
        <p:nvSpPr>
          <p:cNvPr id="14" name="Rectangle: Rounded Corners 13">
            <a:extLst>
              <a:ext uri="{FF2B5EF4-FFF2-40B4-BE49-F238E27FC236}">
                <a16:creationId xmlns:a16="http://schemas.microsoft.com/office/drawing/2014/main" id="{B3E8030A-A01D-4225-A8FD-07E310532922}"/>
              </a:ext>
            </a:extLst>
          </p:cNvPr>
          <p:cNvSpPr/>
          <p:nvPr/>
        </p:nvSpPr>
        <p:spPr>
          <a:xfrm>
            <a:off x="3396626" y="4678814"/>
            <a:ext cx="8059870" cy="8973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600" b="1" dirty="0"/>
              <a:t>Ratified First Nations (RFN):</a:t>
            </a:r>
          </a:p>
          <a:p>
            <a:r>
              <a:rPr lang="en-CA" sz="1600" dirty="0"/>
              <a:t>Has s</a:t>
            </a:r>
            <a:r>
              <a:rPr lang="en-CA" sz="1600" dirty="0">
                <a:effectLst/>
              </a:rPr>
              <a:t>uccessfully ratified a Canada-First Nation Education Jurisdiction Agreement and law-making protocol.</a:t>
            </a:r>
          </a:p>
        </p:txBody>
      </p:sp>
      <p:sp>
        <p:nvSpPr>
          <p:cNvPr id="15" name="Rectangle: Rounded Corners 14">
            <a:extLst>
              <a:ext uri="{FF2B5EF4-FFF2-40B4-BE49-F238E27FC236}">
                <a16:creationId xmlns:a16="http://schemas.microsoft.com/office/drawing/2014/main" id="{B056BEDB-FD25-41A0-966D-73DA74223368}"/>
              </a:ext>
            </a:extLst>
          </p:cNvPr>
          <p:cNvSpPr/>
          <p:nvPr/>
        </p:nvSpPr>
        <p:spPr>
          <a:xfrm>
            <a:off x="528714" y="5349151"/>
            <a:ext cx="2107438" cy="627894"/>
          </a:xfrm>
          <a:prstGeom prst="roundRect">
            <a:avLst>
              <a:gd name="adj" fmla="val 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When OIC comes into effect (after RFN has signed Agreement)</a:t>
            </a:r>
          </a:p>
        </p:txBody>
      </p:sp>
      <p:sp>
        <p:nvSpPr>
          <p:cNvPr id="16" name="Title 1">
            <a:extLst>
              <a:ext uri="{FF2B5EF4-FFF2-40B4-BE49-F238E27FC236}">
                <a16:creationId xmlns:a16="http://schemas.microsoft.com/office/drawing/2014/main" id="{2F0B70D0-729F-4B67-A384-76DAE0CC5D6A}"/>
              </a:ext>
            </a:extLst>
          </p:cNvPr>
          <p:cNvSpPr txBox="1">
            <a:spLocks/>
          </p:cNvSpPr>
          <p:nvPr/>
        </p:nvSpPr>
        <p:spPr>
          <a:xfrm>
            <a:off x="2548257" y="345429"/>
            <a:ext cx="7286472" cy="483806"/>
          </a:xfrm>
          <a:prstGeom prst="rect">
            <a:avLst/>
          </a:prstGeom>
        </p:spPr>
        <p:txBody>
          <a:bodyPr>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en-CA" sz="2400" b="1" dirty="0"/>
              <a:t>Process to become a PFN</a:t>
            </a:r>
          </a:p>
        </p:txBody>
      </p:sp>
      <p:sp>
        <p:nvSpPr>
          <p:cNvPr id="19" name="Rectangle: Rounded Corners 18">
            <a:extLst>
              <a:ext uri="{FF2B5EF4-FFF2-40B4-BE49-F238E27FC236}">
                <a16:creationId xmlns:a16="http://schemas.microsoft.com/office/drawing/2014/main" id="{ED1645D0-F9D6-4F05-A72F-343E1E1DFF00}"/>
              </a:ext>
            </a:extLst>
          </p:cNvPr>
          <p:cNvSpPr/>
          <p:nvPr/>
        </p:nvSpPr>
        <p:spPr>
          <a:xfrm>
            <a:off x="561526" y="4225945"/>
            <a:ext cx="2041815" cy="627894"/>
          </a:xfrm>
          <a:prstGeom prst="roundRect">
            <a:avLst>
              <a:gd name="adj" fmla="val 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When AOFN ratification vote is successful</a:t>
            </a:r>
          </a:p>
        </p:txBody>
      </p:sp>
      <p:sp>
        <p:nvSpPr>
          <p:cNvPr id="24" name="Rectangle: Rounded Corners 23">
            <a:extLst>
              <a:ext uri="{FF2B5EF4-FFF2-40B4-BE49-F238E27FC236}">
                <a16:creationId xmlns:a16="http://schemas.microsoft.com/office/drawing/2014/main" id="{219E120B-8D4E-45E4-86E2-C86B09C1A1AE}"/>
              </a:ext>
            </a:extLst>
          </p:cNvPr>
          <p:cNvSpPr/>
          <p:nvPr/>
        </p:nvSpPr>
        <p:spPr>
          <a:xfrm>
            <a:off x="561526" y="1963187"/>
            <a:ext cx="2107438" cy="897351"/>
          </a:xfrm>
          <a:prstGeom prst="roundRect">
            <a:avLst>
              <a:gd name="adj" fmla="val 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If IFN submits second BCR to Canada</a:t>
            </a:r>
          </a:p>
        </p:txBody>
      </p:sp>
      <p:sp>
        <p:nvSpPr>
          <p:cNvPr id="28" name="Rectangle: Rounded Corners 27">
            <a:extLst>
              <a:ext uri="{FF2B5EF4-FFF2-40B4-BE49-F238E27FC236}">
                <a16:creationId xmlns:a16="http://schemas.microsoft.com/office/drawing/2014/main" id="{9BA14C23-D531-4211-8A13-37E909EC3A07}"/>
              </a:ext>
            </a:extLst>
          </p:cNvPr>
          <p:cNvSpPr/>
          <p:nvPr/>
        </p:nvSpPr>
        <p:spPr>
          <a:xfrm>
            <a:off x="3416089" y="1388022"/>
            <a:ext cx="8059869" cy="897350"/>
          </a:xfrm>
          <a:prstGeom prst="round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600" b="1" dirty="0"/>
              <a:t>Interested First Nations (IFN):</a:t>
            </a:r>
          </a:p>
          <a:p>
            <a:r>
              <a:rPr lang="en-CA" sz="1600" dirty="0">
                <a:effectLst/>
              </a:rPr>
              <a:t>Has formally expressed an interest in the education jurisdiction initiative through a First Nation resolution.</a:t>
            </a:r>
          </a:p>
        </p:txBody>
      </p:sp>
      <p:sp>
        <p:nvSpPr>
          <p:cNvPr id="20" name="Rectangle: Rounded Corners 6">
            <a:extLst>
              <a:ext uri="{FF2B5EF4-FFF2-40B4-BE49-F238E27FC236}">
                <a16:creationId xmlns:a16="http://schemas.microsoft.com/office/drawing/2014/main" id="{E82B139D-38BF-9149-8B5C-EF508B9B1480}"/>
              </a:ext>
            </a:extLst>
          </p:cNvPr>
          <p:cNvSpPr/>
          <p:nvPr/>
        </p:nvSpPr>
        <p:spPr>
          <a:xfrm>
            <a:off x="3396627" y="3581884"/>
            <a:ext cx="8059869" cy="897350"/>
          </a:xfrm>
          <a:prstGeom prst="round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1600" b="1" dirty="0"/>
              <a:t>Accepted Offer First Nations (AOFN):</a:t>
            </a:r>
          </a:p>
          <a:p>
            <a:r>
              <a:rPr lang="en-CA" sz="1600" dirty="0"/>
              <a:t>Has </a:t>
            </a:r>
            <a:r>
              <a:rPr lang="en-CA" sz="1600" dirty="0">
                <a:effectLst/>
              </a:rPr>
              <a:t>accepted an offer from Canada, but has not yet completed the ratification process. </a:t>
            </a:r>
          </a:p>
        </p:txBody>
      </p:sp>
      <p:sp>
        <p:nvSpPr>
          <p:cNvPr id="25" name="Rectangle: Rounded Corners 18">
            <a:extLst>
              <a:ext uri="{FF2B5EF4-FFF2-40B4-BE49-F238E27FC236}">
                <a16:creationId xmlns:a16="http://schemas.microsoft.com/office/drawing/2014/main" id="{B3D11C0A-C9FB-FF4E-BDFC-73875CF0D5A9}"/>
              </a:ext>
            </a:extLst>
          </p:cNvPr>
          <p:cNvSpPr/>
          <p:nvPr/>
        </p:nvSpPr>
        <p:spPr>
          <a:xfrm>
            <a:off x="561526" y="3177376"/>
            <a:ext cx="2041815" cy="627894"/>
          </a:xfrm>
          <a:prstGeom prst="roundRect">
            <a:avLst>
              <a:gd name="adj" fmla="val 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When a CFN accepts an offer</a:t>
            </a:r>
          </a:p>
        </p:txBody>
      </p:sp>
      <p:sp>
        <p:nvSpPr>
          <p:cNvPr id="10" name="Curved Left Arrow 9">
            <a:extLst>
              <a:ext uri="{FF2B5EF4-FFF2-40B4-BE49-F238E27FC236}">
                <a16:creationId xmlns:a16="http://schemas.microsoft.com/office/drawing/2014/main" id="{D6DBA0BE-427F-5B49-8B3C-9A329310EC61}"/>
              </a:ext>
            </a:extLst>
          </p:cNvPr>
          <p:cNvSpPr/>
          <p:nvPr/>
        </p:nvSpPr>
        <p:spPr>
          <a:xfrm flipH="1">
            <a:off x="3122004" y="1901555"/>
            <a:ext cx="270864" cy="8973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33" name="Curved Left Arrow 32">
            <a:extLst>
              <a:ext uri="{FF2B5EF4-FFF2-40B4-BE49-F238E27FC236}">
                <a16:creationId xmlns:a16="http://schemas.microsoft.com/office/drawing/2014/main" id="{09F5130B-9D4B-B443-94B2-424765BDF8A8}"/>
              </a:ext>
            </a:extLst>
          </p:cNvPr>
          <p:cNvSpPr/>
          <p:nvPr/>
        </p:nvSpPr>
        <p:spPr>
          <a:xfrm flipH="1">
            <a:off x="3122004" y="2998485"/>
            <a:ext cx="270864" cy="8973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34" name="Curved Left Arrow 33">
            <a:extLst>
              <a:ext uri="{FF2B5EF4-FFF2-40B4-BE49-F238E27FC236}">
                <a16:creationId xmlns:a16="http://schemas.microsoft.com/office/drawing/2014/main" id="{DB6294F5-C438-A84F-BBE4-A8E20739A796}"/>
              </a:ext>
            </a:extLst>
          </p:cNvPr>
          <p:cNvSpPr/>
          <p:nvPr/>
        </p:nvSpPr>
        <p:spPr>
          <a:xfrm flipH="1">
            <a:off x="3109360" y="4095415"/>
            <a:ext cx="270864" cy="8973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35" name="Curved Left Arrow 34">
            <a:extLst>
              <a:ext uri="{FF2B5EF4-FFF2-40B4-BE49-F238E27FC236}">
                <a16:creationId xmlns:a16="http://schemas.microsoft.com/office/drawing/2014/main" id="{7130F3E8-7661-DF4A-84F8-09823F4ED97D}"/>
              </a:ext>
            </a:extLst>
          </p:cNvPr>
          <p:cNvSpPr/>
          <p:nvPr/>
        </p:nvSpPr>
        <p:spPr>
          <a:xfrm flipH="1">
            <a:off x="3122003" y="5192343"/>
            <a:ext cx="270864" cy="8973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17" name="Rectangle: Rounded Corners 18">
            <a:extLst>
              <a:ext uri="{FF2B5EF4-FFF2-40B4-BE49-F238E27FC236}">
                <a16:creationId xmlns:a16="http://schemas.microsoft.com/office/drawing/2014/main" id="{CA447F6E-A7AB-0149-8854-0E865E6CD4CA}"/>
              </a:ext>
            </a:extLst>
          </p:cNvPr>
          <p:cNvSpPr/>
          <p:nvPr/>
        </p:nvSpPr>
        <p:spPr>
          <a:xfrm>
            <a:off x="594338" y="1139567"/>
            <a:ext cx="2041815" cy="627894"/>
          </a:xfrm>
          <a:prstGeom prst="roundRect">
            <a:avLst>
              <a:gd name="adj" fmla="val 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Pass a BCR to become an IFN</a:t>
            </a:r>
          </a:p>
        </p:txBody>
      </p:sp>
      <p:cxnSp>
        <p:nvCxnSpPr>
          <p:cNvPr id="4" name="Straight Connector 3">
            <a:extLst>
              <a:ext uri="{FF2B5EF4-FFF2-40B4-BE49-F238E27FC236}">
                <a16:creationId xmlns:a16="http://schemas.microsoft.com/office/drawing/2014/main" id="{46A9E0EC-BD15-0444-A0C8-8ECA9E5007B3}"/>
              </a:ext>
            </a:extLst>
          </p:cNvPr>
          <p:cNvCxnSpPr>
            <a:cxnSpLocks/>
          </p:cNvCxnSpPr>
          <p:nvPr/>
        </p:nvCxnSpPr>
        <p:spPr>
          <a:xfrm flipH="1">
            <a:off x="2467791" y="2372310"/>
            <a:ext cx="67189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A768EDF7-B6BE-A249-89B9-9849F27E2C3C}"/>
              </a:ext>
            </a:extLst>
          </p:cNvPr>
          <p:cNvCxnSpPr>
            <a:cxnSpLocks/>
          </p:cNvCxnSpPr>
          <p:nvPr/>
        </p:nvCxnSpPr>
        <p:spPr>
          <a:xfrm flipH="1">
            <a:off x="2467791" y="3469240"/>
            <a:ext cx="67189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BF8E2EAD-24B0-CE46-AF91-75618914E8B5}"/>
              </a:ext>
            </a:extLst>
          </p:cNvPr>
          <p:cNvCxnSpPr>
            <a:cxnSpLocks/>
          </p:cNvCxnSpPr>
          <p:nvPr/>
        </p:nvCxnSpPr>
        <p:spPr>
          <a:xfrm flipH="1">
            <a:off x="2467791" y="4566170"/>
            <a:ext cx="67189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FC403ECF-3A98-4841-838B-765A4C973F9A}"/>
              </a:ext>
            </a:extLst>
          </p:cNvPr>
          <p:cNvCxnSpPr>
            <a:cxnSpLocks/>
          </p:cNvCxnSpPr>
          <p:nvPr/>
        </p:nvCxnSpPr>
        <p:spPr>
          <a:xfrm flipH="1">
            <a:off x="2467791" y="5663098"/>
            <a:ext cx="67189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ight Arrow 11">
            <a:extLst>
              <a:ext uri="{FF2B5EF4-FFF2-40B4-BE49-F238E27FC236}">
                <a16:creationId xmlns:a16="http://schemas.microsoft.com/office/drawing/2014/main" id="{3DB394BD-3666-2B4A-9635-066A598619FE}"/>
              </a:ext>
            </a:extLst>
          </p:cNvPr>
          <p:cNvSpPr/>
          <p:nvPr/>
        </p:nvSpPr>
        <p:spPr>
          <a:xfrm>
            <a:off x="2548257" y="1456445"/>
            <a:ext cx="822455" cy="12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49474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70D8-B7A3-AB9C-332D-84BB77571783}"/>
              </a:ext>
            </a:extLst>
          </p:cNvPr>
          <p:cNvSpPr>
            <a:spLocks noGrp="1"/>
          </p:cNvSpPr>
          <p:nvPr>
            <p:ph type="title"/>
          </p:nvPr>
        </p:nvSpPr>
        <p:spPr/>
        <p:txBody>
          <a:bodyPr/>
          <a:lstStyle/>
          <a:p>
            <a:r>
              <a:rPr lang="en-CA" dirty="0"/>
              <a:t>Appointing a Jurisdiction Lead</a:t>
            </a:r>
          </a:p>
        </p:txBody>
      </p:sp>
      <p:sp>
        <p:nvSpPr>
          <p:cNvPr id="3" name="Content Placeholder 2">
            <a:extLst>
              <a:ext uri="{FF2B5EF4-FFF2-40B4-BE49-F238E27FC236}">
                <a16:creationId xmlns:a16="http://schemas.microsoft.com/office/drawing/2014/main" id="{BD502E60-AD82-858E-1133-0652C858DD01}"/>
              </a:ext>
            </a:extLst>
          </p:cNvPr>
          <p:cNvSpPr>
            <a:spLocks noGrp="1"/>
          </p:cNvSpPr>
          <p:nvPr>
            <p:ph idx="1"/>
          </p:nvPr>
        </p:nvSpPr>
        <p:spPr/>
        <p:txBody>
          <a:bodyPr>
            <a:normAutofit fontScale="70000" lnSpcReduction="20000"/>
          </a:bodyPr>
          <a:lstStyle/>
          <a:p>
            <a:r>
              <a:rPr lang="en-US" dirty="0"/>
              <a:t>If an IFN decides to pursue jurisdiction, one of the requirements to become a CFN, is to select a </a:t>
            </a:r>
            <a:r>
              <a:rPr lang="en-US" i="1" dirty="0"/>
              <a:t>jurisdiction lead</a:t>
            </a:r>
            <a:r>
              <a:rPr lang="en-US" dirty="0"/>
              <a:t>. This position should be selected with special consideration given to the scope of work, timeline and extensive time commitment required. Some of the responsibilities of the jurisdiction lead include:</a:t>
            </a:r>
          </a:p>
          <a:p>
            <a:pPr lvl="1"/>
            <a:r>
              <a:rPr lang="en-US" dirty="0"/>
              <a:t>being the contact for your Nation that Canada, BC, FNEA and FNESC will engage with; </a:t>
            </a:r>
          </a:p>
          <a:p>
            <a:pPr lvl="1"/>
            <a:r>
              <a:rPr lang="en-US" dirty="0"/>
              <a:t>overseeing and guiding your First Nation through the jurisdiction process; </a:t>
            </a:r>
          </a:p>
          <a:p>
            <a:pPr lvl="1"/>
            <a:r>
              <a:rPr lang="en-US" dirty="0"/>
              <a:t>reading and understanding all of the jurisdiction agreements and other critical documents;</a:t>
            </a:r>
          </a:p>
          <a:p>
            <a:pPr lvl="1"/>
            <a:r>
              <a:rPr lang="en-US" dirty="0"/>
              <a:t>attending meetings;</a:t>
            </a:r>
          </a:p>
          <a:p>
            <a:pPr lvl="1"/>
            <a:r>
              <a:rPr lang="en-US" dirty="0"/>
              <a:t>disseminating relevant information to community and leadership; and</a:t>
            </a:r>
          </a:p>
          <a:p>
            <a:pPr lvl="1"/>
            <a:r>
              <a:rPr lang="en-US" dirty="0"/>
              <a:t>possibly supporting the ratification process.</a:t>
            </a:r>
          </a:p>
          <a:p>
            <a:r>
              <a:rPr lang="en-US" dirty="0"/>
              <a:t>It is recommended that a Nation identify an individual who works closely with the community and who can stay in the position for at least a year. Having experience with education and/or having a technical background would be an asset. </a:t>
            </a:r>
          </a:p>
          <a:p>
            <a:endParaRPr lang="en-US" dirty="0">
              <a:solidFill>
                <a:schemeClr val="accent1"/>
              </a:solidFill>
            </a:endParaRPr>
          </a:p>
          <a:p>
            <a:endParaRPr lang="en-CA" dirty="0"/>
          </a:p>
        </p:txBody>
      </p:sp>
      <p:sp>
        <p:nvSpPr>
          <p:cNvPr id="4" name="Slide Number Placeholder 3">
            <a:extLst>
              <a:ext uri="{FF2B5EF4-FFF2-40B4-BE49-F238E27FC236}">
                <a16:creationId xmlns:a16="http://schemas.microsoft.com/office/drawing/2014/main" id="{FA3DCC15-5768-AE88-BA5B-FED21A14F4D1}"/>
              </a:ext>
            </a:extLst>
          </p:cNvPr>
          <p:cNvSpPr>
            <a:spLocks noGrp="1"/>
          </p:cNvSpPr>
          <p:nvPr>
            <p:ph type="sldNum" sz="quarter" idx="12"/>
          </p:nvPr>
        </p:nvSpPr>
        <p:spPr/>
        <p:txBody>
          <a:bodyPr/>
          <a:lstStyle/>
          <a:p>
            <a:fld id="{CC712354-B87A-C643-A32E-40CC1505842A}" type="slidenum">
              <a:rPr lang="en-US" smtClean="0"/>
              <a:pPr/>
              <a:t>29</a:t>
            </a:fld>
            <a:endParaRPr lang="en-US" dirty="0"/>
          </a:p>
        </p:txBody>
      </p:sp>
    </p:spTree>
    <p:extLst>
      <p:ext uri="{BB962C8B-B14F-4D97-AF65-F5344CB8AC3E}">
        <p14:creationId xmlns:p14="http://schemas.microsoft.com/office/powerpoint/2010/main" val="291515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1A9B-5E79-41CB-BD0D-CCCFDBF5F785}"/>
              </a:ext>
            </a:extLst>
          </p:cNvPr>
          <p:cNvSpPr>
            <a:spLocks noGrp="1"/>
          </p:cNvSpPr>
          <p:nvPr>
            <p:ph type="title"/>
          </p:nvPr>
        </p:nvSpPr>
        <p:spPr>
          <a:xfrm>
            <a:off x="1130270" y="428708"/>
            <a:ext cx="9603275" cy="808422"/>
          </a:xfrm>
        </p:spPr>
        <p:txBody>
          <a:bodyPr/>
          <a:lstStyle/>
          <a:p>
            <a:r>
              <a:rPr lang="en-CA" dirty="0"/>
              <a:t>Presentation Overview</a:t>
            </a:r>
          </a:p>
        </p:txBody>
      </p:sp>
      <p:sp>
        <p:nvSpPr>
          <p:cNvPr id="3" name="Content Placeholder 2">
            <a:extLst>
              <a:ext uri="{FF2B5EF4-FFF2-40B4-BE49-F238E27FC236}">
                <a16:creationId xmlns:a16="http://schemas.microsoft.com/office/drawing/2014/main" id="{79D9FD19-7BDA-4299-A5E9-87A08A88D04F}"/>
              </a:ext>
            </a:extLst>
          </p:cNvPr>
          <p:cNvSpPr>
            <a:spLocks noGrp="1"/>
          </p:cNvSpPr>
          <p:nvPr>
            <p:ph idx="1"/>
          </p:nvPr>
        </p:nvSpPr>
        <p:spPr>
          <a:xfrm>
            <a:off x="632955" y="1336634"/>
            <a:ext cx="10597904" cy="4493319"/>
          </a:xfrm>
        </p:spPr>
        <p:txBody>
          <a:bodyPr>
            <a:normAutofit/>
          </a:bodyPr>
          <a:lstStyle/>
          <a:p>
            <a:pPr marL="541338" indent="-360363">
              <a:buFont typeface="Arial" panose="020B0604020202020204" pitchFamily="34" charset="0"/>
              <a:buChar char="•"/>
            </a:pPr>
            <a:r>
              <a:rPr lang="en-CA" dirty="0"/>
              <a:t>Background and Context </a:t>
            </a:r>
          </a:p>
          <a:p>
            <a:pPr marL="998538" lvl="1" indent="-360363"/>
            <a:r>
              <a:rPr lang="en-CA" dirty="0"/>
              <a:t>What is jurisdiction over education?</a:t>
            </a:r>
          </a:p>
          <a:p>
            <a:pPr marL="998538" lvl="1" indent="-360363"/>
            <a:r>
              <a:rPr lang="en-CA" dirty="0"/>
              <a:t>Which First Nations is jurisdiction for?</a:t>
            </a:r>
          </a:p>
          <a:p>
            <a:pPr marL="998538" lvl="1" indent="-360363"/>
            <a:r>
              <a:rPr lang="en-CA" dirty="0"/>
              <a:t>How to support the exercise of Jurisdiction?</a:t>
            </a:r>
          </a:p>
          <a:p>
            <a:pPr marL="541338" indent="-360363">
              <a:buFont typeface="Arial" panose="020B0604020202020204" pitchFamily="34" charset="0"/>
              <a:buChar char="•"/>
            </a:pPr>
            <a:r>
              <a:rPr lang="en-US" dirty="0"/>
              <a:t>Foundations of the Jurisdiction Initiative and timeline</a:t>
            </a:r>
            <a:endParaRPr lang="en-CA" dirty="0">
              <a:highlight>
                <a:srgbClr val="FFFF00"/>
              </a:highlight>
            </a:endParaRPr>
          </a:p>
          <a:p>
            <a:pPr marL="541338" indent="-360363"/>
            <a:r>
              <a:rPr lang="en-CA" dirty="0"/>
              <a:t>What’s in the nine key Education Jurisdiction Agreements?</a:t>
            </a:r>
          </a:p>
          <a:p>
            <a:pPr marL="541338" indent="-360363"/>
            <a:r>
              <a:rPr lang="en-CA" dirty="0"/>
              <a:t>Implementing jurisdiction over education </a:t>
            </a:r>
          </a:p>
          <a:p>
            <a:pPr marL="541338" indent="-360363"/>
            <a:r>
              <a:rPr lang="en-CA" dirty="0"/>
              <a:t>Overview of process to become a Participating First Nation</a:t>
            </a:r>
          </a:p>
        </p:txBody>
      </p:sp>
      <p:sp>
        <p:nvSpPr>
          <p:cNvPr id="6" name="Slide Number Placeholder 3">
            <a:extLst>
              <a:ext uri="{FF2B5EF4-FFF2-40B4-BE49-F238E27FC236}">
                <a16:creationId xmlns:a16="http://schemas.microsoft.com/office/drawing/2014/main" id="{0E86352D-C706-43D0-9FDC-681205BF0C7B}"/>
              </a:ext>
            </a:extLst>
          </p:cNvPr>
          <p:cNvSpPr>
            <a:spLocks noGrp="1"/>
          </p:cNvSpPr>
          <p:nvPr>
            <p:ph type="sldNum" sz="quarter" idx="12"/>
          </p:nvPr>
        </p:nvSpPr>
        <p:spPr>
          <a:xfrm>
            <a:off x="9924392" y="134930"/>
            <a:ext cx="811019" cy="503578"/>
          </a:xfrm>
        </p:spPr>
        <p:txBody>
          <a:bodyPr/>
          <a:lstStyle/>
          <a:p>
            <a:fld id="{CC712354-B87A-C643-A32E-40CC1505842A}" type="slidenum">
              <a:rPr lang="en-US" smtClean="0"/>
              <a:pPr/>
              <a:t>3</a:t>
            </a:fld>
            <a:endParaRPr lang="en-US" dirty="0"/>
          </a:p>
        </p:txBody>
      </p:sp>
    </p:spTree>
    <p:extLst>
      <p:ext uri="{BB962C8B-B14F-4D97-AF65-F5344CB8AC3E}">
        <p14:creationId xmlns:p14="http://schemas.microsoft.com/office/powerpoint/2010/main" val="3265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52AA7-13DD-5A94-AAD6-19828153AA9D}"/>
              </a:ext>
            </a:extLst>
          </p:cNvPr>
          <p:cNvSpPr>
            <a:spLocks noGrp="1"/>
          </p:cNvSpPr>
          <p:nvPr>
            <p:ph type="title"/>
          </p:nvPr>
        </p:nvSpPr>
        <p:spPr/>
        <p:txBody>
          <a:bodyPr/>
          <a:lstStyle/>
          <a:p>
            <a:r>
              <a:rPr lang="en-CA" dirty="0"/>
              <a:t>Important Dates and Timing Considerations</a:t>
            </a:r>
          </a:p>
        </p:txBody>
      </p:sp>
      <p:sp>
        <p:nvSpPr>
          <p:cNvPr id="4" name="Content Placeholder 3">
            <a:extLst>
              <a:ext uri="{FF2B5EF4-FFF2-40B4-BE49-F238E27FC236}">
                <a16:creationId xmlns:a16="http://schemas.microsoft.com/office/drawing/2014/main" id="{7B1CB605-E395-166F-C4A7-0354FE862E6B}"/>
              </a:ext>
            </a:extLst>
          </p:cNvPr>
          <p:cNvSpPr>
            <a:spLocks noGrp="1"/>
          </p:cNvSpPr>
          <p:nvPr>
            <p:ph idx="1"/>
          </p:nvPr>
        </p:nvSpPr>
        <p:spPr>
          <a:xfrm>
            <a:off x="1130270" y="2002558"/>
            <a:ext cx="9603275" cy="4069057"/>
          </a:xfrm>
        </p:spPr>
        <p:txBody>
          <a:bodyPr>
            <a:normAutofit fontScale="85000" lnSpcReduction="10000"/>
          </a:bodyPr>
          <a:lstStyle/>
          <a:p>
            <a:pPr marL="0" indent="0">
              <a:buNone/>
            </a:pPr>
            <a:r>
              <a:rPr lang="en-CA" b="1" dirty="0"/>
              <a:t>For First Nations Without an Offer:</a:t>
            </a:r>
          </a:p>
          <a:p>
            <a:r>
              <a:rPr lang="en-CA" dirty="0"/>
              <a:t>It is likely to take about one year for Canada to prepare an offer for a First Nation that has requested an offer. </a:t>
            </a:r>
          </a:p>
          <a:p>
            <a:pPr marL="0" indent="0">
              <a:buNone/>
            </a:pPr>
            <a:r>
              <a:rPr lang="en-CA" b="1" dirty="0"/>
              <a:t>For First Nations With an Offer: </a:t>
            </a:r>
          </a:p>
          <a:p>
            <a:r>
              <a:rPr lang="en-CA" dirty="0"/>
              <a:t>November 15</a:t>
            </a:r>
            <a:r>
              <a:rPr lang="en-CA" baseline="30000" dirty="0"/>
              <a:t>th</a:t>
            </a:r>
            <a:r>
              <a:rPr lang="en-CA" dirty="0"/>
              <a:t> (</a:t>
            </a:r>
            <a:r>
              <a:rPr lang="en-US" dirty="0"/>
              <a:t>for July 1 effective date of the following year)</a:t>
            </a:r>
            <a:r>
              <a:rPr lang="en-CA" dirty="0"/>
              <a:t>:</a:t>
            </a:r>
          </a:p>
          <a:p>
            <a:pPr lvl="1"/>
            <a:r>
              <a:rPr lang="en-US" dirty="0"/>
              <a:t>Deadline for Canada to initiate Order in Council request.</a:t>
            </a:r>
          </a:p>
          <a:p>
            <a:pPr lvl="1"/>
            <a:r>
              <a:rPr lang="en-US" dirty="0"/>
              <a:t>Ratification workplan must be available. </a:t>
            </a:r>
          </a:p>
          <a:p>
            <a:r>
              <a:rPr lang="en-US" dirty="0"/>
              <a:t>December 31: Ratification results must be available by this date </a:t>
            </a:r>
            <a:r>
              <a:rPr lang="en-CA" dirty="0"/>
              <a:t>(</a:t>
            </a:r>
            <a:r>
              <a:rPr lang="en-US" dirty="0"/>
              <a:t>for July 1 effective date of the following year).</a:t>
            </a:r>
          </a:p>
          <a:p>
            <a:pPr marL="0" indent="0">
              <a:buNone/>
            </a:pPr>
            <a:r>
              <a:rPr lang="en-US" b="1" dirty="0"/>
              <a:t>For Ratified First Nations:</a:t>
            </a:r>
          </a:p>
          <a:p>
            <a:r>
              <a:rPr lang="en-US" dirty="0"/>
              <a:t>OIC generally approved in June for July 1 effective date.</a:t>
            </a:r>
            <a:endParaRPr lang="en-US" i="1" dirty="0"/>
          </a:p>
        </p:txBody>
      </p:sp>
      <p:sp>
        <p:nvSpPr>
          <p:cNvPr id="2" name="Slide Number Placeholder 1">
            <a:extLst>
              <a:ext uri="{FF2B5EF4-FFF2-40B4-BE49-F238E27FC236}">
                <a16:creationId xmlns:a16="http://schemas.microsoft.com/office/drawing/2014/main" id="{CF3F3C15-BA3E-BE6A-3325-88DF1776F836}"/>
              </a:ext>
            </a:extLst>
          </p:cNvPr>
          <p:cNvSpPr>
            <a:spLocks noGrp="1"/>
          </p:cNvSpPr>
          <p:nvPr>
            <p:ph type="sldNum" sz="quarter" idx="12"/>
          </p:nvPr>
        </p:nvSpPr>
        <p:spPr/>
        <p:txBody>
          <a:bodyPr/>
          <a:lstStyle/>
          <a:p>
            <a:fld id="{CC712354-B87A-C643-A32E-40CC1505842A}" type="slidenum">
              <a:rPr lang="en-US" smtClean="0"/>
              <a:pPr/>
              <a:t>30</a:t>
            </a:fld>
            <a:endParaRPr lang="en-US" dirty="0"/>
          </a:p>
        </p:txBody>
      </p:sp>
    </p:spTree>
    <p:extLst>
      <p:ext uri="{BB962C8B-B14F-4D97-AF65-F5344CB8AC3E}">
        <p14:creationId xmlns:p14="http://schemas.microsoft.com/office/powerpoint/2010/main" val="72987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79C557-EC1D-4C04-8FD6-4CBE1607C9C6}"/>
              </a:ext>
            </a:extLst>
          </p:cNvPr>
          <p:cNvSpPr>
            <a:spLocks noGrp="1"/>
          </p:cNvSpPr>
          <p:nvPr>
            <p:ph type="title"/>
          </p:nvPr>
        </p:nvSpPr>
        <p:spPr>
          <a:xfrm>
            <a:off x="1125820" y="636691"/>
            <a:ext cx="9603275" cy="1049235"/>
          </a:xfrm>
        </p:spPr>
        <p:txBody>
          <a:bodyPr/>
          <a:lstStyle/>
          <a:p>
            <a:r>
              <a:rPr lang="en-CA" dirty="0"/>
              <a:t>Glossary and Acronyms</a:t>
            </a:r>
          </a:p>
        </p:txBody>
      </p:sp>
      <p:sp>
        <p:nvSpPr>
          <p:cNvPr id="5" name="Content Placeholder 4">
            <a:extLst>
              <a:ext uri="{FF2B5EF4-FFF2-40B4-BE49-F238E27FC236}">
                <a16:creationId xmlns:a16="http://schemas.microsoft.com/office/drawing/2014/main" id="{26468CDD-040D-4DBF-A288-B6ABADCB4844}"/>
              </a:ext>
            </a:extLst>
          </p:cNvPr>
          <p:cNvSpPr>
            <a:spLocks noGrp="1"/>
          </p:cNvSpPr>
          <p:nvPr>
            <p:ph idx="1"/>
          </p:nvPr>
        </p:nvSpPr>
        <p:spPr>
          <a:xfrm>
            <a:off x="1130270" y="1262743"/>
            <a:ext cx="9603275" cy="4641933"/>
          </a:xfrm>
        </p:spPr>
        <p:txBody>
          <a:bodyPr>
            <a:normAutofit fontScale="85000" lnSpcReduction="20000"/>
          </a:bodyPr>
          <a:lstStyle/>
          <a:p>
            <a:r>
              <a:rPr lang="en-CA" b="1" dirty="0">
                <a:solidFill>
                  <a:schemeClr val="accent1"/>
                </a:solidFill>
                <a:ea typeface="+mn-lt"/>
                <a:cs typeface="+mn-lt"/>
              </a:rPr>
              <a:t>Accepted Offer First Nations (AOFNs)</a:t>
            </a:r>
            <a:r>
              <a:rPr lang="en-CA" dirty="0">
                <a:ea typeface="+mn-lt"/>
                <a:cs typeface="+mn-lt"/>
              </a:rPr>
              <a:t>: </a:t>
            </a:r>
            <a:r>
              <a:rPr lang="en-US" dirty="0">
                <a:ea typeface="+mn-lt"/>
                <a:cs typeface="+mn-lt"/>
              </a:rPr>
              <a:t>means a First Nation that has received and accepted an offer from Canada respecting a Canada-First Nation Education Jurisdiction Agreement, but not yet ratified the agreement</a:t>
            </a:r>
            <a:r>
              <a:rPr lang="en-CA" dirty="0">
                <a:ea typeface="+mn-lt"/>
                <a:cs typeface="+mn-lt"/>
              </a:rPr>
              <a:t>;</a:t>
            </a:r>
            <a:endParaRPr lang="en-US" dirty="0">
              <a:ea typeface="+mn-lt"/>
              <a:cs typeface="+mn-lt"/>
            </a:endParaRPr>
          </a:p>
          <a:p>
            <a:r>
              <a:rPr lang="en-CA" b="1" dirty="0">
                <a:solidFill>
                  <a:schemeClr val="accent1"/>
                </a:solidFill>
                <a:ea typeface="+mn-lt"/>
                <a:cs typeface="+mn-lt"/>
              </a:rPr>
              <a:t>Committed First Nations (CFNs)</a:t>
            </a:r>
            <a:r>
              <a:rPr lang="en-CA" dirty="0">
                <a:ea typeface="+mn-lt"/>
                <a:cs typeface="+mn-lt"/>
              </a:rPr>
              <a:t>: </a:t>
            </a:r>
            <a:r>
              <a:rPr lang="en-US" dirty="0">
                <a:ea typeface="+mn-lt"/>
                <a:cs typeface="+mn-lt"/>
              </a:rPr>
              <a:t>means a First Nation that has received a current offer or formally requested an offer from Canada respecting a Canada-First Nation Education Jurisdiction Agreement</a:t>
            </a:r>
            <a:r>
              <a:rPr lang="en-CA" dirty="0">
                <a:ea typeface="+mn-lt"/>
                <a:cs typeface="+mn-lt"/>
              </a:rPr>
              <a:t>; </a:t>
            </a:r>
            <a:endParaRPr lang="en-US" dirty="0">
              <a:ea typeface="+mn-lt"/>
              <a:cs typeface="+mn-lt"/>
            </a:endParaRPr>
          </a:p>
          <a:p>
            <a:r>
              <a:rPr lang="en-CA" b="1" dirty="0">
                <a:solidFill>
                  <a:schemeClr val="accent1"/>
                </a:solidFill>
                <a:ea typeface="+mn-lt"/>
                <a:cs typeface="+mn-lt"/>
              </a:rPr>
              <a:t>Engaged First Nations</a:t>
            </a:r>
            <a:r>
              <a:rPr lang="en-CA" dirty="0">
                <a:ea typeface="+mn-lt"/>
                <a:cs typeface="+mn-lt"/>
              </a:rPr>
              <a:t>: means the IFNs, CFNs, AOFNs, and RFNs;</a:t>
            </a:r>
            <a:endParaRPr lang="en-US" dirty="0">
              <a:ea typeface="+mn-lt"/>
              <a:cs typeface="+mn-lt"/>
            </a:endParaRPr>
          </a:p>
          <a:p>
            <a:r>
              <a:rPr lang="en-CA" b="1" dirty="0">
                <a:solidFill>
                  <a:schemeClr val="accent1"/>
                </a:solidFill>
                <a:ea typeface="+mn-lt"/>
                <a:cs typeface="+mn-lt"/>
              </a:rPr>
              <a:t>Interested First Nations (IFNs</a:t>
            </a:r>
            <a:r>
              <a:rPr lang="en-CA" dirty="0">
                <a:ea typeface="+mn-lt"/>
                <a:cs typeface="+mn-lt"/>
              </a:rPr>
              <a:t>): </a:t>
            </a:r>
            <a:r>
              <a:rPr lang="en-US" dirty="0">
                <a:ea typeface="+mn-lt"/>
                <a:cs typeface="+mn-lt"/>
              </a:rPr>
              <a:t>means a First Nation whose Band Council has passed a band council resolution or provided a letter on the First Nation’s letterhead indicating their interest in exercising jurisdiction over education</a:t>
            </a:r>
            <a:r>
              <a:rPr lang="en-CA" dirty="0">
                <a:ea typeface="+mn-lt"/>
                <a:cs typeface="+mn-lt"/>
              </a:rPr>
              <a:t>; </a:t>
            </a:r>
          </a:p>
          <a:p>
            <a:r>
              <a:rPr lang="en-CA" b="1" dirty="0">
                <a:solidFill>
                  <a:schemeClr val="accent1"/>
                </a:solidFill>
                <a:ea typeface="+mn-lt"/>
                <a:cs typeface="+mn-lt"/>
              </a:rPr>
              <a:t>Participating First Nations (PFNs): </a:t>
            </a:r>
            <a:r>
              <a:rPr lang="en-US" dirty="0">
                <a:ea typeface="+mn-lt"/>
                <a:cs typeface="+mn-lt"/>
              </a:rPr>
              <a:t>means a First Nation whose individual Canada-First Nation Education Jurisdiction Agreement has come into force; and</a:t>
            </a:r>
            <a:endParaRPr lang="en-CA" b="1" dirty="0">
              <a:solidFill>
                <a:schemeClr val="accent1"/>
              </a:solidFill>
              <a:ea typeface="+mn-lt"/>
              <a:cs typeface="+mn-lt"/>
            </a:endParaRPr>
          </a:p>
          <a:p>
            <a:r>
              <a:rPr lang="en-CA" b="1" dirty="0">
                <a:solidFill>
                  <a:schemeClr val="accent1"/>
                </a:solidFill>
                <a:ea typeface="+mn-lt"/>
                <a:cs typeface="+mn-lt"/>
              </a:rPr>
              <a:t>Ratified First Nations (RFNs)</a:t>
            </a:r>
            <a:r>
              <a:rPr lang="en-CA" dirty="0">
                <a:ea typeface="+mn-lt"/>
                <a:cs typeface="+mn-lt"/>
              </a:rPr>
              <a:t>: </a:t>
            </a:r>
            <a:r>
              <a:rPr lang="en-US" dirty="0">
                <a:ea typeface="+mn-lt"/>
                <a:cs typeface="+mn-lt"/>
              </a:rPr>
              <a:t>means a First Nation that has successfully ratified a Canada-First Nation Education Jurisdiction Agreement and law-making protocol</a:t>
            </a:r>
            <a:r>
              <a:rPr lang="en-CA" dirty="0">
                <a:ea typeface="+mn-lt"/>
                <a:cs typeface="+mn-lt"/>
              </a:rPr>
              <a:t>.</a:t>
            </a:r>
          </a:p>
          <a:p>
            <a:pPr marL="0" indent="0">
              <a:buNone/>
            </a:pPr>
            <a:endParaRPr lang="en-US" dirty="0"/>
          </a:p>
        </p:txBody>
      </p:sp>
      <p:sp>
        <p:nvSpPr>
          <p:cNvPr id="3" name="Slide Number Placeholder 2">
            <a:extLst>
              <a:ext uri="{FF2B5EF4-FFF2-40B4-BE49-F238E27FC236}">
                <a16:creationId xmlns:a16="http://schemas.microsoft.com/office/drawing/2014/main" id="{598F67C6-2C5A-4538-A711-D1B59FDCD6C3}"/>
              </a:ext>
            </a:extLst>
          </p:cNvPr>
          <p:cNvSpPr>
            <a:spLocks noGrp="1"/>
          </p:cNvSpPr>
          <p:nvPr>
            <p:ph type="sldNum" sz="quarter" idx="12"/>
          </p:nvPr>
        </p:nvSpPr>
        <p:spPr/>
        <p:txBody>
          <a:bodyPr/>
          <a:lstStyle/>
          <a:p>
            <a:fld id="{CC712354-B87A-C643-A32E-40CC1505842A}" type="slidenum">
              <a:rPr lang="en-US" smtClean="0"/>
              <a:pPr/>
              <a:t>31</a:t>
            </a:fld>
            <a:endParaRPr lang="en-US" dirty="0"/>
          </a:p>
        </p:txBody>
      </p:sp>
    </p:spTree>
    <p:extLst>
      <p:ext uri="{BB962C8B-B14F-4D97-AF65-F5344CB8AC3E}">
        <p14:creationId xmlns:p14="http://schemas.microsoft.com/office/powerpoint/2010/main" val="2543202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Education Jurisdiction Resources</a:t>
            </a:r>
          </a:p>
        </p:txBody>
      </p:sp>
      <p:sp>
        <p:nvSpPr>
          <p:cNvPr id="3" name="Content Placeholder 2"/>
          <p:cNvSpPr>
            <a:spLocks noGrp="1"/>
          </p:cNvSpPr>
          <p:nvPr>
            <p:ph idx="1"/>
          </p:nvPr>
        </p:nvSpPr>
        <p:spPr>
          <a:xfrm>
            <a:off x="1130270" y="1854200"/>
            <a:ext cx="9603275" cy="3924300"/>
          </a:xfrm>
        </p:spPr>
        <p:txBody>
          <a:bodyPr>
            <a:normAutofit/>
          </a:bodyPr>
          <a:lstStyle/>
          <a:p>
            <a:r>
              <a:rPr lang="en-US" dirty="0">
                <a:solidFill>
                  <a:schemeClr val="tx1"/>
                </a:solidFill>
                <a:cs typeface="Arial" panose="020B0604020202020204" pitchFamily="34" charset="0"/>
              </a:rPr>
              <a:t>Web Resources (jurisdiction videos, template BCRs and letters, checklist, etc.)</a:t>
            </a:r>
          </a:p>
          <a:p>
            <a:pPr marL="342900" indent="-342900"/>
            <a:r>
              <a:rPr lang="en-US" dirty="0">
                <a:solidFill>
                  <a:schemeClr val="tx1"/>
                </a:solidFill>
                <a:cs typeface="Arial" panose="020B0604020202020204" pitchFamily="34" charset="0"/>
              </a:rPr>
              <a:t>Jurisdiction Webpage: </a:t>
            </a:r>
            <a:r>
              <a:rPr lang="en-US" dirty="0">
                <a:solidFill>
                  <a:schemeClr val="tx1"/>
                </a:solidFill>
                <a:cs typeface="Arial" panose="020B0604020202020204" pitchFamily="34" charset="0"/>
                <a:hlinkClick r:id="rId3"/>
              </a:rPr>
              <a:t>http://www.fnesc.ca/about-fnesc/jurisdiction</a:t>
            </a:r>
            <a:r>
              <a:rPr lang="en-US" dirty="0">
                <a:solidFill>
                  <a:schemeClr val="tx1"/>
                </a:solidFill>
                <a:cs typeface="Arial" panose="020B0604020202020204" pitchFamily="34" charset="0"/>
              </a:rPr>
              <a:t> </a:t>
            </a:r>
          </a:p>
          <a:p>
            <a:pPr marL="342900" indent="-342900"/>
            <a:r>
              <a:rPr lang="en-US" dirty="0">
                <a:solidFill>
                  <a:schemeClr val="tx1"/>
                </a:solidFill>
                <a:cs typeface="Arial" panose="020B0604020202020204" pitchFamily="34" charset="0"/>
              </a:rPr>
              <a:t>A jurisdiction video file is also available online and is a great resource to provide a historical overview. </a:t>
            </a:r>
            <a:endParaRPr lang="en-CA" dirty="0">
              <a:solidFill>
                <a:schemeClr val="tx1"/>
              </a:solidFill>
              <a:cs typeface="Arial" panose="020B0604020202020204" pitchFamily="34" charset="0"/>
            </a:endParaRPr>
          </a:p>
          <a:p>
            <a:pPr marL="342900" indent="-342900"/>
            <a:r>
              <a:rPr lang="en-US" dirty="0">
                <a:solidFill>
                  <a:schemeClr val="tx1"/>
                </a:solidFill>
                <a:cs typeface="Arial" panose="020B0604020202020204" pitchFamily="34" charset="0"/>
              </a:rPr>
              <a:t>Jurisdiction Toolkit (under development)</a:t>
            </a:r>
            <a:endParaRPr lang="en-CA" dirty="0">
              <a:solidFill>
                <a:schemeClr val="tx1"/>
              </a:solidFill>
              <a:cs typeface="Arial" panose="020B0604020202020204" pitchFamily="34" charset="0"/>
            </a:endParaRPr>
          </a:p>
          <a:p>
            <a:endParaRPr lang="en-CA" dirty="0"/>
          </a:p>
        </p:txBody>
      </p:sp>
      <p:sp>
        <p:nvSpPr>
          <p:cNvPr id="4" name="Slide Number Placeholder 3"/>
          <p:cNvSpPr>
            <a:spLocks noGrp="1"/>
          </p:cNvSpPr>
          <p:nvPr>
            <p:ph type="sldNum" sz="quarter" idx="12"/>
          </p:nvPr>
        </p:nvSpPr>
        <p:spPr/>
        <p:txBody>
          <a:bodyPr/>
          <a:lstStyle/>
          <a:p>
            <a:fld id="{A8689E30-D3F2-4297-89BD-39A9F89560CC}" type="slidenum">
              <a:rPr lang="en-US" smtClean="0"/>
              <a:t>32</a:t>
            </a:fld>
            <a:endParaRPr lang="en-US" dirty="0"/>
          </a:p>
        </p:txBody>
      </p:sp>
    </p:spTree>
    <p:extLst>
      <p:ext uri="{BB962C8B-B14F-4D97-AF65-F5344CB8AC3E}">
        <p14:creationId xmlns:p14="http://schemas.microsoft.com/office/powerpoint/2010/main" val="1925373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85" y="2291030"/>
            <a:ext cx="8213630" cy="1450785"/>
          </a:xfrm>
        </p:spPr>
        <p:txBody>
          <a:bodyPr>
            <a:normAutofit fontScale="90000"/>
          </a:bodyPr>
          <a:lstStyle/>
          <a:p>
            <a:r>
              <a:rPr lang="en-US" dirty="0"/>
              <a:t>Discussion and Questions?</a:t>
            </a:r>
            <a:endParaRPr lang="en-CA" dirty="0"/>
          </a:p>
        </p:txBody>
      </p:sp>
      <p:sp>
        <p:nvSpPr>
          <p:cNvPr id="3" name="Slide Number Placeholder 2"/>
          <p:cNvSpPr>
            <a:spLocks noGrp="1"/>
          </p:cNvSpPr>
          <p:nvPr>
            <p:ph type="sldNum" sz="quarter" idx="12"/>
          </p:nvPr>
        </p:nvSpPr>
        <p:spPr/>
        <p:txBody>
          <a:bodyPr/>
          <a:lstStyle/>
          <a:p>
            <a:fld id="{CC712354-B87A-C643-A32E-40CC1505842A}" type="slidenum">
              <a:rPr lang="en-US" smtClean="0"/>
              <a:pPr/>
              <a:t>33</a:t>
            </a:fld>
            <a:endParaRPr lang="en-US" dirty="0"/>
          </a:p>
        </p:txBody>
      </p:sp>
      <p:sp>
        <p:nvSpPr>
          <p:cNvPr id="5" name="Slide Number Placeholder 3">
            <a:extLst>
              <a:ext uri="{FF2B5EF4-FFF2-40B4-BE49-F238E27FC236}">
                <a16:creationId xmlns:a16="http://schemas.microsoft.com/office/drawing/2014/main" id="{BA7BEA96-A229-4236-9CCC-97A6B6C5D146}"/>
              </a:ext>
            </a:extLst>
          </p:cNvPr>
          <p:cNvSpPr txBox="1">
            <a:spLocks/>
          </p:cNvSpPr>
          <p:nvPr/>
        </p:nvSpPr>
        <p:spPr>
          <a:xfrm>
            <a:off x="9924392" y="134930"/>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36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12354-B87A-C643-A32E-40CC1505842A}" type="slidenum">
              <a:rPr lang="en-US" smtClean="0"/>
              <a:pPr/>
              <a:t>33</a:t>
            </a:fld>
            <a:endParaRPr lang="en-US" dirty="0"/>
          </a:p>
        </p:txBody>
      </p:sp>
    </p:spTree>
    <p:extLst>
      <p:ext uri="{BB962C8B-B14F-4D97-AF65-F5344CB8AC3E}">
        <p14:creationId xmlns:p14="http://schemas.microsoft.com/office/powerpoint/2010/main" val="359205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a:t>
            </a:r>
          </a:p>
        </p:txBody>
      </p:sp>
      <p:sp>
        <p:nvSpPr>
          <p:cNvPr id="3" name="Content Placeholder 2"/>
          <p:cNvSpPr>
            <a:spLocks noGrp="1"/>
          </p:cNvSpPr>
          <p:nvPr>
            <p:ph idx="1"/>
          </p:nvPr>
        </p:nvSpPr>
        <p:spPr>
          <a:xfrm>
            <a:off x="1130270" y="2002559"/>
            <a:ext cx="9603275" cy="3463786"/>
          </a:xfrm>
        </p:spPr>
        <p:txBody>
          <a:bodyPr>
            <a:normAutofit fontScale="77500" lnSpcReduction="20000"/>
          </a:bodyPr>
          <a:lstStyle/>
          <a:p>
            <a:pPr marL="0" indent="0">
              <a:buNone/>
            </a:pPr>
            <a:r>
              <a:rPr lang="en-CA" sz="3200" b="1" dirty="0">
                <a:solidFill>
                  <a:schemeClr val="tx1"/>
                </a:solidFill>
                <a:cs typeface="Arial" panose="020B0604020202020204" pitchFamily="34" charset="0"/>
              </a:rPr>
              <a:t>If you have any further questions, please contact:</a:t>
            </a:r>
          </a:p>
          <a:p>
            <a:endParaRPr lang="en-CA" dirty="0">
              <a:solidFill>
                <a:schemeClr val="tx1"/>
              </a:solidFill>
              <a:cs typeface="Arial" panose="020B0604020202020204" pitchFamily="34" charset="0"/>
            </a:endParaRPr>
          </a:p>
          <a:p>
            <a:r>
              <a:rPr lang="en-CA" dirty="0">
                <a:solidFill>
                  <a:schemeClr val="tx1"/>
                </a:solidFill>
                <a:cs typeface="Arial" panose="020B0604020202020204" pitchFamily="34" charset="0"/>
              </a:rPr>
              <a:t>Jenna MacIver, </a:t>
            </a:r>
            <a:r>
              <a:rPr lang="en-US" dirty="0">
                <a:solidFill>
                  <a:schemeClr val="tx1"/>
                </a:solidFill>
                <a:cs typeface="Arial" panose="020B0604020202020204" pitchFamily="34" charset="0"/>
              </a:rPr>
              <a:t>Coordinator, Executive Services and Jurisdiction Preparation</a:t>
            </a:r>
            <a:endParaRPr lang="en-CA" dirty="0">
              <a:solidFill>
                <a:schemeClr val="tx1"/>
              </a:solidFill>
              <a:cs typeface="Arial" panose="020B0604020202020204" pitchFamily="34" charset="0"/>
            </a:endParaRPr>
          </a:p>
          <a:p>
            <a:r>
              <a:rPr lang="en-CA" dirty="0">
                <a:solidFill>
                  <a:schemeClr val="tx1"/>
                </a:solidFill>
                <a:cs typeface="Arial" panose="020B0604020202020204" pitchFamily="34" charset="0"/>
              </a:rPr>
              <a:t>First Nations Education Steering Committee </a:t>
            </a:r>
          </a:p>
          <a:p>
            <a:r>
              <a:rPr lang="en-CA" dirty="0">
                <a:solidFill>
                  <a:schemeClr val="tx1"/>
                </a:solidFill>
                <a:cs typeface="Arial" panose="020B0604020202020204" pitchFamily="34" charset="0"/>
              </a:rPr>
              <a:t>Suite 113 – 100 Park Royal South</a:t>
            </a:r>
          </a:p>
          <a:p>
            <a:r>
              <a:rPr lang="en-CA" dirty="0">
                <a:solidFill>
                  <a:schemeClr val="tx1"/>
                </a:solidFill>
                <a:cs typeface="Arial" panose="020B0604020202020204" pitchFamily="34" charset="0"/>
              </a:rPr>
              <a:t>West Vancouver, BC V7T 1A2</a:t>
            </a:r>
          </a:p>
          <a:p>
            <a:r>
              <a:rPr lang="en-CA" dirty="0">
                <a:solidFill>
                  <a:schemeClr val="tx1"/>
                </a:solidFill>
                <a:cs typeface="Arial" panose="020B0604020202020204" pitchFamily="34" charset="0"/>
              </a:rPr>
              <a:t>Email:   </a:t>
            </a:r>
            <a:r>
              <a:rPr lang="en-CA" dirty="0">
                <a:solidFill>
                  <a:schemeClr val="tx1"/>
                </a:solidFill>
                <a:cs typeface="Arial" panose="020B0604020202020204" pitchFamily="34" charset="0"/>
                <a:hlinkClick r:id="rId3"/>
              </a:rPr>
              <a:t>jennam@fnesc.ca</a:t>
            </a:r>
            <a:r>
              <a:rPr lang="en-CA" dirty="0">
                <a:solidFill>
                  <a:schemeClr val="tx1"/>
                </a:solidFill>
                <a:cs typeface="Arial" panose="020B0604020202020204" pitchFamily="34" charset="0"/>
              </a:rPr>
              <a:t> </a:t>
            </a:r>
          </a:p>
          <a:p>
            <a:r>
              <a:rPr lang="en-CA" dirty="0">
                <a:solidFill>
                  <a:schemeClr val="tx1"/>
                </a:solidFill>
                <a:cs typeface="Arial" panose="020B0604020202020204" pitchFamily="34" charset="0"/>
              </a:rPr>
              <a:t>Phone:	604-925-6087 ext. 163</a:t>
            </a:r>
          </a:p>
          <a:p>
            <a:r>
              <a:rPr lang="en-CA" dirty="0">
                <a:solidFill>
                  <a:schemeClr val="tx1"/>
                </a:solidFill>
                <a:cs typeface="Arial" panose="020B0604020202020204" pitchFamily="34" charset="0"/>
              </a:rPr>
              <a:t>Fax:    	</a:t>
            </a:r>
            <a:r>
              <a:rPr lang="en-CA" dirty="0">
                <a:cs typeface="Arial" panose="020B0604020202020204" pitchFamily="34" charset="0"/>
              </a:rPr>
              <a:t>	</a:t>
            </a:r>
            <a:r>
              <a:rPr lang="en-CA" dirty="0">
                <a:solidFill>
                  <a:schemeClr val="tx1"/>
                </a:solidFill>
                <a:cs typeface="Arial" panose="020B0604020202020204" pitchFamily="34" charset="0"/>
              </a:rPr>
              <a:t>604-925-6097</a:t>
            </a:r>
          </a:p>
          <a:p>
            <a:endParaRPr lang="en-CA" dirty="0"/>
          </a:p>
        </p:txBody>
      </p:sp>
      <p:sp>
        <p:nvSpPr>
          <p:cNvPr id="4" name="Slide Number Placeholder 3"/>
          <p:cNvSpPr>
            <a:spLocks noGrp="1"/>
          </p:cNvSpPr>
          <p:nvPr>
            <p:ph type="sldNum" sz="quarter" idx="12"/>
          </p:nvPr>
        </p:nvSpPr>
        <p:spPr/>
        <p:txBody>
          <a:bodyPr/>
          <a:lstStyle/>
          <a:p>
            <a:fld id="{A8689E30-D3F2-4297-89BD-39A9F89560CC}" type="slidenum">
              <a:rPr lang="en-US" smtClean="0"/>
              <a:t>34</a:t>
            </a:fld>
            <a:endParaRPr lang="en-US" dirty="0"/>
          </a:p>
        </p:txBody>
      </p:sp>
    </p:spTree>
    <p:extLst>
      <p:ext uri="{BB962C8B-B14F-4D97-AF65-F5344CB8AC3E}">
        <p14:creationId xmlns:p14="http://schemas.microsoft.com/office/powerpoint/2010/main" val="143818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751" y="2398807"/>
            <a:ext cx="9396498" cy="1450785"/>
          </a:xfrm>
        </p:spPr>
        <p:txBody>
          <a:bodyPr>
            <a:normAutofit/>
          </a:bodyPr>
          <a:lstStyle/>
          <a:p>
            <a:r>
              <a:rPr lang="en-US" dirty="0"/>
              <a:t>Background and Context</a:t>
            </a:r>
            <a:endParaRPr lang="en-CA" dirty="0"/>
          </a:p>
        </p:txBody>
      </p:sp>
      <p:sp>
        <p:nvSpPr>
          <p:cNvPr id="3" name="Slide Number Placeholder 2"/>
          <p:cNvSpPr>
            <a:spLocks noGrp="1"/>
          </p:cNvSpPr>
          <p:nvPr>
            <p:ph type="sldNum" sz="quarter" idx="12"/>
          </p:nvPr>
        </p:nvSpPr>
        <p:spPr/>
        <p:txBody>
          <a:bodyPr/>
          <a:lstStyle/>
          <a:p>
            <a:fld id="{CC712354-B87A-C643-A32E-40CC1505842A}" type="slidenum">
              <a:rPr lang="en-US" smtClean="0"/>
              <a:pPr/>
              <a:t>4</a:t>
            </a:fld>
            <a:endParaRPr lang="en-US" dirty="0"/>
          </a:p>
        </p:txBody>
      </p:sp>
      <p:sp>
        <p:nvSpPr>
          <p:cNvPr id="6" name="Slide Number Placeholder 3">
            <a:extLst>
              <a:ext uri="{FF2B5EF4-FFF2-40B4-BE49-F238E27FC236}">
                <a16:creationId xmlns:a16="http://schemas.microsoft.com/office/drawing/2014/main" id="{1F2709B8-0951-4BEB-A08C-70AC53A0B237}"/>
              </a:ext>
            </a:extLst>
          </p:cNvPr>
          <p:cNvSpPr txBox="1">
            <a:spLocks/>
          </p:cNvSpPr>
          <p:nvPr/>
        </p:nvSpPr>
        <p:spPr>
          <a:xfrm>
            <a:off x="9924392" y="134930"/>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36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12354-B87A-C643-A32E-40CC1505842A}" type="slidenum">
              <a:rPr lang="en-US" smtClean="0"/>
              <a:pPr/>
              <a:t>4</a:t>
            </a:fld>
            <a:endParaRPr lang="en-US" dirty="0"/>
          </a:p>
        </p:txBody>
      </p:sp>
    </p:spTree>
    <p:extLst>
      <p:ext uri="{BB962C8B-B14F-4D97-AF65-F5344CB8AC3E}">
        <p14:creationId xmlns:p14="http://schemas.microsoft.com/office/powerpoint/2010/main" val="16342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2F960-8012-4659-837A-913490460179}"/>
              </a:ext>
            </a:extLst>
          </p:cNvPr>
          <p:cNvSpPr>
            <a:spLocks noGrp="1"/>
          </p:cNvSpPr>
          <p:nvPr>
            <p:ph type="title"/>
          </p:nvPr>
        </p:nvSpPr>
        <p:spPr>
          <a:xfrm>
            <a:off x="1130270" y="771526"/>
            <a:ext cx="10040834" cy="858970"/>
          </a:xfrm>
        </p:spPr>
        <p:txBody>
          <a:bodyPr>
            <a:normAutofit/>
          </a:bodyPr>
          <a:lstStyle/>
          <a:p>
            <a:r>
              <a:rPr lang="en-US" dirty="0"/>
              <a:t>Current Legislation and Policy Supporting Schools </a:t>
            </a:r>
            <a:endParaRPr lang="en-CA" dirty="0"/>
          </a:p>
        </p:txBody>
      </p:sp>
      <p:sp>
        <p:nvSpPr>
          <p:cNvPr id="4" name="Content Placeholder 3">
            <a:extLst>
              <a:ext uri="{FF2B5EF4-FFF2-40B4-BE49-F238E27FC236}">
                <a16:creationId xmlns:a16="http://schemas.microsoft.com/office/drawing/2014/main" id="{8436D9FD-ADA2-40E8-958A-6516A07A9BA0}"/>
              </a:ext>
            </a:extLst>
          </p:cNvPr>
          <p:cNvSpPr>
            <a:spLocks noGrp="1"/>
          </p:cNvSpPr>
          <p:nvPr>
            <p:ph idx="1"/>
          </p:nvPr>
        </p:nvSpPr>
        <p:spPr>
          <a:xfrm>
            <a:off x="1130270" y="1630496"/>
            <a:ext cx="9603275" cy="4120309"/>
          </a:xfrm>
        </p:spPr>
        <p:txBody>
          <a:bodyPr>
            <a:normAutofit fontScale="85000" lnSpcReduction="10000"/>
          </a:bodyPr>
          <a:lstStyle/>
          <a:p>
            <a:pPr>
              <a:buFont typeface="Arial"/>
              <a:buChar char="•"/>
            </a:pPr>
            <a:r>
              <a:rPr lang="en-US" dirty="0">
                <a:ea typeface="+mn-lt"/>
                <a:cs typeface="+mn-lt"/>
              </a:rPr>
              <a:t>Since First Nations’ ability to operate their schools is currently subject to federal policies, this makes them vulnerable to political change.</a:t>
            </a:r>
          </a:p>
          <a:p>
            <a:pPr>
              <a:buFont typeface="Arial"/>
              <a:buChar char="•"/>
            </a:pPr>
            <a:r>
              <a:rPr lang="en-US" dirty="0">
                <a:ea typeface="+mn-lt"/>
                <a:cs typeface="+mn-lt"/>
              </a:rPr>
              <a:t>The Education Jurisdiction Initiative refers to the collective work amongst First Nations in BC, the First Nations Education Authority (FNEA), the First Nations Education Steering Committee (FNESC), Canada and BC to support First Nations’ exercise of law-making authority (jurisdiction) over their education on First Nations land. </a:t>
            </a:r>
          </a:p>
          <a:p>
            <a:pPr>
              <a:buFont typeface="Arial"/>
              <a:buChar char="•"/>
            </a:pPr>
            <a:r>
              <a:rPr lang="en-US" dirty="0">
                <a:ea typeface="+mn-lt"/>
                <a:cs typeface="+mn-lt"/>
              </a:rPr>
              <a:t>The jurisdiction initiative involves the creation of processes and mechanisms, through legislation and a suite of agreements, that enable the exercise of jurisdiction over education.</a:t>
            </a:r>
          </a:p>
          <a:p>
            <a:pPr>
              <a:buFont typeface="Arial"/>
              <a:buChar char="•"/>
            </a:pPr>
            <a:r>
              <a:rPr lang="en-US" dirty="0">
                <a:ea typeface="+mn-lt"/>
                <a:cs typeface="+mn-lt"/>
              </a:rPr>
              <a:t>The key foundation for the jurisdiction initiative is the Canada – First Nation Education Jurisdiction Agreement, which is a </a:t>
            </a:r>
            <a:r>
              <a:rPr lang="en-US" i="1" dirty="0">
                <a:ea typeface="+mn-lt"/>
                <a:cs typeface="+mn-lt"/>
              </a:rPr>
              <a:t>Sectoral Self-government Agreement</a:t>
            </a:r>
            <a:r>
              <a:rPr lang="en-US" dirty="0">
                <a:ea typeface="+mn-lt"/>
                <a:cs typeface="+mn-lt"/>
              </a:rPr>
              <a:t> between individual Participating First Nations (PFNs) and Canada. </a:t>
            </a:r>
            <a:endParaRPr lang="en-US" dirty="0"/>
          </a:p>
          <a:p>
            <a:endParaRPr lang="en-CA" dirty="0"/>
          </a:p>
        </p:txBody>
      </p:sp>
      <p:sp>
        <p:nvSpPr>
          <p:cNvPr id="2" name="Slide Number Placeholder 1">
            <a:extLst>
              <a:ext uri="{FF2B5EF4-FFF2-40B4-BE49-F238E27FC236}">
                <a16:creationId xmlns:a16="http://schemas.microsoft.com/office/drawing/2014/main" id="{5D12CE7C-6BD2-4B10-9CB4-8C03F09FBFE6}"/>
              </a:ext>
            </a:extLst>
          </p:cNvPr>
          <p:cNvSpPr>
            <a:spLocks noGrp="1"/>
          </p:cNvSpPr>
          <p:nvPr>
            <p:ph type="sldNum" sz="quarter" idx="12"/>
          </p:nvPr>
        </p:nvSpPr>
        <p:spPr/>
        <p:txBody>
          <a:bodyPr/>
          <a:lstStyle/>
          <a:p>
            <a:fld id="{CC712354-B87A-C643-A32E-40CC1505842A}" type="slidenum">
              <a:rPr lang="en-US" smtClean="0"/>
              <a:pPr/>
              <a:t>5</a:t>
            </a:fld>
            <a:endParaRPr lang="en-US" dirty="0"/>
          </a:p>
        </p:txBody>
      </p:sp>
    </p:spTree>
    <p:extLst>
      <p:ext uri="{BB962C8B-B14F-4D97-AF65-F5344CB8AC3E}">
        <p14:creationId xmlns:p14="http://schemas.microsoft.com/office/powerpoint/2010/main" val="93424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EED1-8FE2-4631-B830-342D046B2A61}"/>
              </a:ext>
            </a:extLst>
          </p:cNvPr>
          <p:cNvSpPr>
            <a:spLocks noGrp="1"/>
          </p:cNvSpPr>
          <p:nvPr>
            <p:ph type="title"/>
          </p:nvPr>
        </p:nvSpPr>
        <p:spPr>
          <a:xfrm>
            <a:off x="1130270" y="953325"/>
            <a:ext cx="9603275" cy="737252"/>
          </a:xfrm>
        </p:spPr>
        <p:txBody>
          <a:bodyPr/>
          <a:lstStyle/>
          <a:p>
            <a:r>
              <a:rPr lang="en-US" dirty="0"/>
              <a:t>What is Jurisdiction over education?</a:t>
            </a:r>
          </a:p>
        </p:txBody>
      </p:sp>
      <p:sp>
        <p:nvSpPr>
          <p:cNvPr id="3" name="Content Placeholder 2">
            <a:extLst>
              <a:ext uri="{FF2B5EF4-FFF2-40B4-BE49-F238E27FC236}">
                <a16:creationId xmlns:a16="http://schemas.microsoft.com/office/drawing/2014/main" id="{E118A6F9-5EFB-4DA1-9C78-52423D432665}"/>
              </a:ext>
            </a:extLst>
          </p:cNvPr>
          <p:cNvSpPr>
            <a:spLocks noGrp="1"/>
          </p:cNvSpPr>
          <p:nvPr>
            <p:ph idx="1"/>
          </p:nvPr>
        </p:nvSpPr>
        <p:spPr>
          <a:xfrm>
            <a:off x="1130270" y="1690576"/>
            <a:ext cx="9603275" cy="4214099"/>
          </a:xfrm>
        </p:spPr>
        <p:txBody>
          <a:bodyPr>
            <a:normAutofit/>
          </a:bodyPr>
          <a:lstStyle/>
          <a:p>
            <a:r>
              <a:rPr lang="en-US" dirty="0"/>
              <a:t>Under the jurisdiction initiative, PFNs have law making authority over their Kindergarten for 4-year olds to Grade 12 school(s) (K4-12) located on their reserve land. </a:t>
            </a:r>
          </a:p>
          <a:p>
            <a:r>
              <a:rPr lang="en-US" dirty="0"/>
              <a:t>The education laws passed by PFNs are recognized by Canada and BC and provide PFNs with a measure of protection from potential changes to federal policies and legislation.</a:t>
            </a:r>
          </a:p>
        </p:txBody>
      </p:sp>
      <p:sp>
        <p:nvSpPr>
          <p:cNvPr id="4" name="Slide Number Placeholder 3">
            <a:extLst>
              <a:ext uri="{FF2B5EF4-FFF2-40B4-BE49-F238E27FC236}">
                <a16:creationId xmlns:a16="http://schemas.microsoft.com/office/drawing/2014/main" id="{74FBD9DB-CB15-45B6-B713-5707482F460D}"/>
              </a:ext>
            </a:extLst>
          </p:cNvPr>
          <p:cNvSpPr>
            <a:spLocks noGrp="1"/>
          </p:cNvSpPr>
          <p:nvPr>
            <p:ph type="sldNum" sz="quarter" idx="12"/>
          </p:nvPr>
        </p:nvSpPr>
        <p:spPr/>
        <p:txBody>
          <a:bodyPr/>
          <a:lstStyle/>
          <a:p>
            <a:fld id="{CC712354-B87A-C643-A32E-40CC1505842A}" type="slidenum">
              <a:rPr lang="en-US" smtClean="0"/>
              <a:pPr/>
              <a:t>6</a:t>
            </a:fld>
            <a:endParaRPr lang="en-US" dirty="0"/>
          </a:p>
        </p:txBody>
      </p:sp>
    </p:spTree>
    <p:extLst>
      <p:ext uri="{BB962C8B-B14F-4D97-AF65-F5344CB8AC3E}">
        <p14:creationId xmlns:p14="http://schemas.microsoft.com/office/powerpoint/2010/main" val="187284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D6CA-51BA-04ED-D075-AEDC3F4C2D5A}"/>
              </a:ext>
            </a:extLst>
          </p:cNvPr>
          <p:cNvSpPr>
            <a:spLocks noGrp="1"/>
          </p:cNvSpPr>
          <p:nvPr>
            <p:ph type="title"/>
          </p:nvPr>
        </p:nvSpPr>
        <p:spPr/>
        <p:txBody>
          <a:bodyPr/>
          <a:lstStyle/>
          <a:p>
            <a:r>
              <a:rPr lang="en-CA" dirty="0"/>
              <a:t>What does School Governance look like under Jurisdiction?</a:t>
            </a:r>
          </a:p>
        </p:txBody>
      </p:sp>
      <p:sp>
        <p:nvSpPr>
          <p:cNvPr id="3" name="Content Placeholder 2">
            <a:extLst>
              <a:ext uri="{FF2B5EF4-FFF2-40B4-BE49-F238E27FC236}">
                <a16:creationId xmlns:a16="http://schemas.microsoft.com/office/drawing/2014/main" id="{8E3F2DC4-DA82-85D5-6B21-2BEB69D0B84E}"/>
              </a:ext>
            </a:extLst>
          </p:cNvPr>
          <p:cNvSpPr>
            <a:spLocks noGrp="1"/>
          </p:cNvSpPr>
          <p:nvPr>
            <p:ph idx="1"/>
          </p:nvPr>
        </p:nvSpPr>
        <p:spPr/>
        <p:txBody>
          <a:bodyPr/>
          <a:lstStyle/>
          <a:p>
            <a:r>
              <a:rPr lang="en-US" dirty="0"/>
              <a:t>Under jurisdiction, PFNs can rely on Chief and Council to oversee the school or establish a separate governing authority (e.g., a Community Education Authority (CEA) or a school board) for that purpose.</a:t>
            </a:r>
          </a:p>
          <a:p>
            <a:r>
              <a:rPr lang="en-US" dirty="0"/>
              <a:t>The First Nation’s education laws and governance structure provide the framework for how jurisdiction will be implemented, including the operation of their schools.</a:t>
            </a:r>
          </a:p>
          <a:p>
            <a:endParaRPr lang="en-CA" dirty="0"/>
          </a:p>
        </p:txBody>
      </p:sp>
      <p:sp>
        <p:nvSpPr>
          <p:cNvPr id="4" name="Slide Number Placeholder 3">
            <a:extLst>
              <a:ext uri="{FF2B5EF4-FFF2-40B4-BE49-F238E27FC236}">
                <a16:creationId xmlns:a16="http://schemas.microsoft.com/office/drawing/2014/main" id="{DA615D99-3400-3D15-D7AD-B7C66495BD17}"/>
              </a:ext>
            </a:extLst>
          </p:cNvPr>
          <p:cNvSpPr>
            <a:spLocks noGrp="1"/>
          </p:cNvSpPr>
          <p:nvPr>
            <p:ph type="sldNum" sz="quarter" idx="12"/>
          </p:nvPr>
        </p:nvSpPr>
        <p:spPr/>
        <p:txBody>
          <a:bodyPr/>
          <a:lstStyle/>
          <a:p>
            <a:fld id="{CC712354-B87A-C643-A32E-40CC1505842A}" type="slidenum">
              <a:rPr lang="en-US" smtClean="0"/>
              <a:pPr/>
              <a:t>7</a:t>
            </a:fld>
            <a:endParaRPr lang="en-US" dirty="0"/>
          </a:p>
        </p:txBody>
      </p:sp>
    </p:spTree>
    <p:extLst>
      <p:ext uri="{BB962C8B-B14F-4D97-AF65-F5344CB8AC3E}">
        <p14:creationId xmlns:p14="http://schemas.microsoft.com/office/powerpoint/2010/main" val="380138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D37A-2306-1724-7C58-D657F93CCF9A}"/>
              </a:ext>
            </a:extLst>
          </p:cNvPr>
          <p:cNvSpPr>
            <a:spLocks noGrp="1"/>
          </p:cNvSpPr>
          <p:nvPr>
            <p:ph type="title"/>
          </p:nvPr>
        </p:nvSpPr>
        <p:spPr/>
        <p:txBody>
          <a:bodyPr/>
          <a:lstStyle/>
          <a:p>
            <a:r>
              <a:rPr lang="en-CA" dirty="0"/>
              <a:t>Which First Nations is jurisdiction for?</a:t>
            </a:r>
          </a:p>
        </p:txBody>
      </p:sp>
      <p:sp>
        <p:nvSpPr>
          <p:cNvPr id="3" name="Content Placeholder 2">
            <a:extLst>
              <a:ext uri="{FF2B5EF4-FFF2-40B4-BE49-F238E27FC236}">
                <a16:creationId xmlns:a16="http://schemas.microsoft.com/office/drawing/2014/main" id="{F7A8F4A7-6117-241F-5947-79EF525B43E1}"/>
              </a:ext>
            </a:extLst>
          </p:cNvPr>
          <p:cNvSpPr>
            <a:spLocks noGrp="1"/>
          </p:cNvSpPr>
          <p:nvPr>
            <p:ph idx="1"/>
          </p:nvPr>
        </p:nvSpPr>
        <p:spPr/>
        <p:txBody>
          <a:bodyPr>
            <a:normAutofit/>
          </a:bodyPr>
          <a:lstStyle/>
          <a:p>
            <a:r>
              <a:rPr lang="en-CA" dirty="0"/>
              <a:t>Only First Nations who meet the following criteria will be able to exercise jurisdiction over education on their land under this initiative:</a:t>
            </a:r>
          </a:p>
          <a:p>
            <a:pPr lvl="1"/>
            <a:r>
              <a:rPr lang="en-CA" dirty="0"/>
              <a:t>The First Nation must have a First Nations school on its reserve land; </a:t>
            </a:r>
          </a:p>
          <a:p>
            <a:pPr lvl="1"/>
            <a:r>
              <a:rPr lang="en-CA" dirty="0"/>
              <a:t>the school must have classes for grades K4-12, or a mix of these grades.</a:t>
            </a:r>
          </a:p>
        </p:txBody>
      </p:sp>
      <p:sp>
        <p:nvSpPr>
          <p:cNvPr id="4" name="Slide Number Placeholder 3">
            <a:extLst>
              <a:ext uri="{FF2B5EF4-FFF2-40B4-BE49-F238E27FC236}">
                <a16:creationId xmlns:a16="http://schemas.microsoft.com/office/drawing/2014/main" id="{D09B88F3-7C8A-832F-19B3-7D9DDC22447E}"/>
              </a:ext>
            </a:extLst>
          </p:cNvPr>
          <p:cNvSpPr>
            <a:spLocks noGrp="1"/>
          </p:cNvSpPr>
          <p:nvPr>
            <p:ph type="sldNum" sz="quarter" idx="12"/>
          </p:nvPr>
        </p:nvSpPr>
        <p:spPr/>
        <p:txBody>
          <a:bodyPr/>
          <a:lstStyle/>
          <a:p>
            <a:fld id="{CC712354-B87A-C643-A32E-40CC1505842A}" type="slidenum">
              <a:rPr lang="en-US" smtClean="0"/>
              <a:pPr/>
              <a:t>8</a:t>
            </a:fld>
            <a:endParaRPr lang="en-US" dirty="0"/>
          </a:p>
        </p:txBody>
      </p:sp>
    </p:spTree>
    <p:extLst>
      <p:ext uri="{BB962C8B-B14F-4D97-AF65-F5344CB8AC3E}">
        <p14:creationId xmlns:p14="http://schemas.microsoft.com/office/powerpoint/2010/main" val="177585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D37A-2306-1724-7C58-D657F93CCF9A}"/>
              </a:ext>
            </a:extLst>
          </p:cNvPr>
          <p:cNvSpPr>
            <a:spLocks noGrp="1"/>
          </p:cNvSpPr>
          <p:nvPr>
            <p:ph type="title"/>
          </p:nvPr>
        </p:nvSpPr>
        <p:spPr/>
        <p:txBody>
          <a:bodyPr/>
          <a:lstStyle/>
          <a:p>
            <a:r>
              <a:rPr lang="en-CA" dirty="0"/>
              <a:t>Who is jurisdiction for? – Unique Situations</a:t>
            </a:r>
          </a:p>
        </p:txBody>
      </p:sp>
      <p:sp>
        <p:nvSpPr>
          <p:cNvPr id="3" name="Content Placeholder 2">
            <a:extLst>
              <a:ext uri="{FF2B5EF4-FFF2-40B4-BE49-F238E27FC236}">
                <a16:creationId xmlns:a16="http://schemas.microsoft.com/office/drawing/2014/main" id="{F7A8F4A7-6117-241F-5947-79EF525B43E1}"/>
              </a:ext>
            </a:extLst>
          </p:cNvPr>
          <p:cNvSpPr>
            <a:spLocks noGrp="1"/>
          </p:cNvSpPr>
          <p:nvPr>
            <p:ph idx="1"/>
          </p:nvPr>
        </p:nvSpPr>
        <p:spPr/>
        <p:txBody>
          <a:bodyPr>
            <a:normAutofit fontScale="85000" lnSpcReduction="10000"/>
          </a:bodyPr>
          <a:lstStyle/>
          <a:p>
            <a:r>
              <a:rPr lang="en-US" dirty="0"/>
              <a:t>There are some situations where other First Nations send their students to a PFN school, but jurisdiction is exercised by the First Nation whose land the school is built on. </a:t>
            </a:r>
          </a:p>
          <a:p>
            <a:r>
              <a:rPr lang="en-US" dirty="0"/>
              <a:t>As more First Nations become interested in the jurisdiction initiative, other unique situations are emerging, which require further discussions and customized solutions.</a:t>
            </a:r>
          </a:p>
          <a:p>
            <a:r>
              <a:rPr lang="en-US" dirty="0"/>
              <a:t>One of these unique situations is schools used by an aggregate of First Nations, who would all like to participate in the jurisdiction initiative as one.</a:t>
            </a:r>
          </a:p>
          <a:p>
            <a:pPr lvl="1"/>
            <a:r>
              <a:rPr lang="en-CA" dirty="0"/>
              <a:t>Jurisdiction can only be exercised by the First Nation whose reserve land the school is built on.</a:t>
            </a:r>
          </a:p>
          <a:p>
            <a:pPr lvl="1"/>
            <a:r>
              <a:rPr lang="en-CA" dirty="0"/>
              <a:t>A solution to this problem would be to create CEAs, or schoolboards, comprised of the First Nations whose students attend the school. This would help ensure everyone is included in decision-making.</a:t>
            </a:r>
          </a:p>
          <a:p>
            <a:pPr lvl="1"/>
            <a:endParaRPr lang="en-CA" dirty="0">
              <a:solidFill>
                <a:schemeClr val="accent1"/>
              </a:solidFill>
            </a:endParaRPr>
          </a:p>
        </p:txBody>
      </p:sp>
      <p:sp>
        <p:nvSpPr>
          <p:cNvPr id="4" name="Slide Number Placeholder 3">
            <a:extLst>
              <a:ext uri="{FF2B5EF4-FFF2-40B4-BE49-F238E27FC236}">
                <a16:creationId xmlns:a16="http://schemas.microsoft.com/office/drawing/2014/main" id="{D09B88F3-7C8A-832F-19B3-7D9DDC22447E}"/>
              </a:ext>
            </a:extLst>
          </p:cNvPr>
          <p:cNvSpPr>
            <a:spLocks noGrp="1"/>
          </p:cNvSpPr>
          <p:nvPr>
            <p:ph type="sldNum" sz="quarter" idx="12"/>
          </p:nvPr>
        </p:nvSpPr>
        <p:spPr/>
        <p:txBody>
          <a:bodyPr/>
          <a:lstStyle/>
          <a:p>
            <a:fld id="{CC712354-B87A-C643-A32E-40CC1505842A}" type="slidenum">
              <a:rPr lang="en-US" smtClean="0"/>
              <a:pPr/>
              <a:t>9</a:t>
            </a:fld>
            <a:endParaRPr lang="en-US" dirty="0"/>
          </a:p>
        </p:txBody>
      </p:sp>
    </p:spTree>
    <p:extLst>
      <p:ext uri="{BB962C8B-B14F-4D97-AF65-F5344CB8AC3E}">
        <p14:creationId xmlns:p14="http://schemas.microsoft.com/office/powerpoint/2010/main" val="26383670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7241</TotalTime>
  <Words>2624</Words>
  <Application>Microsoft Office PowerPoint</Application>
  <PresentationFormat>Widescreen</PresentationFormat>
  <Paragraphs>246</Paragraphs>
  <Slides>34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vt:lpstr>
      <vt:lpstr>Gallery</vt:lpstr>
      <vt:lpstr>First Nations Jurisdiction Over Education</vt:lpstr>
      <vt:lpstr>Suggested Procedure for Discussion and Questions</vt:lpstr>
      <vt:lpstr>Presentation Overview</vt:lpstr>
      <vt:lpstr>Background and Context</vt:lpstr>
      <vt:lpstr>Current Legislation and Policy Supporting Schools </vt:lpstr>
      <vt:lpstr>What is Jurisdiction over education?</vt:lpstr>
      <vt:lpstr>What does School Governance look like under Jurisdiction?</vt:lpstr>
      <vt:lpstr>Which First Nations is jurisdiction for?</vt:lpstr>
      <vt:lpstr>Who is jurisdiction for? – Unique Situations</vt:lpstr>
      <vt:lpstr>Who is jurisdiction for? – Independent Schools Considerations</vt:lpstr>
      <vt:lpstr>How to support the exercise of jurisdiction?</vt:lpstr>
      <vt:lpstr>Foundations of the Jurisdiction Initiative and Timeline </vt:lpstr>
      <vt:lpstr>History</vt:lpstr>
      <vt:lpstr>Signing of Jurisdiction Agreement </vt:lpstr>
      <vt:lpstr>Jurisdiction celebration event at Seabird Island, July 11, 2022</vt:lpstr>
      <vt:lpstr>Sts'ailes Sasquatch Dancers at the jurisdiction celebration event</vt:lpstr>
      <vt:lpstr>Additional Participating First Nations</vt:lpstr>
      <vt:lpstr>Why is BCTEA Important to Jurisdiction?</vt:lpstr>
      <vt:lpstr>What’s in the nine key Education Jurisdiction Agreements?</vt:lpstr>
      <vt:lpstr>PowerPoint Presentation</vt:lpstr>
      <vt:lpstr>Implementing Jurisdiction Over Education</vt:lpstr>
      <vt:lpstr>Funding Under Jurisdiction</vt:lpstr>
      <vt:lpstr>New Jurisdiction Funding – Ratification and Governance </vt:lpstr>
      <vt:lpstr>Exercising Jurisdiction</vt:lpstr>
      <vt:lpstr>Teacher Certification Under Jurisdiction</vt:lpstr>
      <vt:lpstr>Other Areas over which Jurisdiction can be exercised</vt:lpstr>
      <vt:lpstr>Overview of Process to become a Participating First Nation</vt:lpstr>
      <vt:lpstr>PowerPoint Presentation</vt:lpstr>
      <vt:lpstr>Appointing a Jurisdiction Lead</vt:lpstr>
      <vt:lpstr>Important Dates and Timing Considerations</vt:lpstr>
      <vt:lpstr>Glossary and Acronyms</vt:lpstr>
      <vt:lpstr>Education Jurisdiction Resources</vt:lpstr>
      <vt:lpstr>Discussion and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TRIPARTITE  EDUCATION AGREEMENT:   SUPPORTING FIRST NATION  STUDENT SUCCESS</dc:title>
  <dc:creator>COX, KAITLYN (COXKAI000)</dc:creator>
  <cp:lastModifiedBy>Jenna Maclver</cp:lastModifiedBy>
  <cp:revision>57</cp:revision>
  <cp:lastPrinted>2020-01-17T19:26:22Z</cp:lastPrinted>
  <dcterms:created xsi:type="dcterms:W3CDTF">2018-06-29T17:18:15Z</dcterms:created>
  <dcterms:modified xsi:type="dcterms:W3CDTF">2023-09-12T17:33:21Z</dcterms:modified>
</cp:coreProperties>
</file>