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80B_F575994A.xml" ContentType="application/vnd.ms-powerpoint.comments+xml"/>
  <Override PartName="/ppt/notesSlides/notesSlide7.xml" ContentType="application/vnd.openxmlformats-officedocument.presentationml.notesSlide+xml"/>
  <Override PartName="/ppt/comments/modernComment_80C_EA98ECAD.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294_257EB2C3.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45"/>
  </p:notesMasterIdLst>
  <p:handoutMasterIdLst>
    <p:handoutMasterId r:id="rId46"/>
  </p:handoutMasterIdLst>
  <p:sldIdLst>
    <p:sldId id="305" r:id="rId5"/>
    <p:sldId id="296" r:id="rId6"/>
    <p:sldId id="328" r:id="rId7"/>
    <p:sldId id="327" r:id="rId8"/>
    <p:sldId id="2067" r:id="rId9"/>
    <p:sldId id="2059" r:id="rId10"/>
    <p:sldId id="2060" r:id="rId11"/>
    <p:sldId id="685" r:id="rId12"/>
    <p:sldId id="659" r:id="rId13"/>
    <p:sldId id="673" r:id="rId14"/>
    <p:sldId id="660" r:id="rId15"/>
    <p:sldId id="299" r:id="rId16"/>
    <p:sldId id="2062" r:id="rId17"/>
    <p:sldId id="2080" r:id="rId18"/>
    <p:sldId id="2077" r:id="rId19"/>
    <p:sldId id="314" r:id="rId20"/>
    <p:sldId id="1656" r:id="rId21"/>
    <p:sldId id="1673" r:id="rId22"/>
    <p:sldId id="1676" r:id="rId23"/>
    <p:sldId id="309" r:id="rId24"/>
    <p:sldId id="2058" r:id="rId25"/>
    <p:sldId id="2055" r:id="rId26"/>
    <p:sldId id="2074" r:id="rId27"/>
    <p:sldId id="2064" r:id="rId28"/>
    <p:sldId id="2056" r:id="rId29"/>
    <p:sldId id="2066" r:id="rId30"/>
    <p:sldId id="2075" r:id="rId31"/>
    <p:sldId id="2063" r:id="rId32"/>
    <p:sldId id="313" r:id="rId33"/>
    <p:sldId id="2054" r:id="rId34"/>
    <p:sldId id="2046" r:id="rId35"/>
    <p:sldId id="2070" r:id="rId36"/>
    <p:sldId id="2073" r:id="rId37"/>
    <p:sldId id="1679" r:id="rId38"/>
    <p:sldId id="1675" r:id="rId39"/>
    <p:sldId id="666" r:id="rId40"/>
    <p:sldId id="1677" r:id="rId41"/>
    <p:sldId id="674" r:id="rId42"/>
    <p:sldId id="665" r:id="rId43"/>
    <p:sldId id="684"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58121-C2CE-D52B-23F7-19A075CEAA0A}" name="Christian Gonzalez Becerra" initials="CGB" userId="S::christiang@fnesc.ca::4f9543ac-74f3-476b-9844-9c73d1198bbe" providerId="AD"/>
  <p188:author id="{EF1B2544-9F51-00B2-A95E-56635B106616}" name="O'Rae, Becki ECC:EX" initials="BO" userId="S::Becki.ORae@gov.bc.ca::f74d2a39-2376-4141-a3f5-e48c6085d590" providerId="AD"/>
  <p188:author id="{B9F05245-C75E-82DE-4F52-37C0801ED9EF}" name="Fells, Alexis" initials="FA" userId="S::alexis.fells_sac-isc.gc.ca#ext#@bcgov.onmicrosoft.com::293c6d07-dd06-4e34-bfcc-a2e3ccb62f3c" providerId="AD"/>
  <p188:author id="{349CD448-6743-BFA3-60EE-AB29E5934568}" name="King, Aimee ECC:EX" initials="KAE" userId="S::Aimee.King@gov.bc.ca::1236fff7-25dc-4e32-bc07-b7f32f66b842" providerId="AD"/>
  <p188:author id="{D7219276-871C-5C99-87D4-429397D2D9B5}" name="Jobe, Patrick ECC:EX" initials="JPE" userId="S::Patrick.Jobe@gov.bc.ca::6d9aa1b8-93b7-43b1-8ea1-c9951662d7d9" providerId="AD"/>
  <p188:author id="{FD4A738A-DA2B-E157-F7E5-FC102781AD6E}" name="London, Jane ECC:EX" initials="LJE" userId="S::Jane.London@gov.bc.ca::4c6c3e60-dad5-414f-b898-0a617cb79d7b" providerId="AD"/>
  <p188:author id="{A79508AA-BE59-8F9D-5C82-237921211FAA}" name="King, Aimee ECC:EX" initials="KA" userId="S::aimee.king@gov.bc.ca::1236fff7-25dc-4e32-bc07-b7f32f66b842" providerId="AD"/>
  <p188:author id="{D249C3E1-8776-EE61-7BF8-3B15D2B16F86}" name="DeSchutter, Nicole ECC:EX" initials="DNE" userId="S::Nicole.DeSchutter@gov.bc.ca::18c27fbb-2de0-41ba-adf6-a0cf3d424b72" providerId="AD"/>
  <p188:author id="{B0AC2AE7-E012-0237-73FE-D18A48D1D7C2}" name="Lui, Nicole (she-elle)" initials="LN" userId="S::nicole.lui_sac-isc.gc.ca#ext#@bcgov.onmicrosoft.com::d9fe29b1-87d6-4c78-95a5-78451f1587d6" providerId="AD"/>
  <p188:author id="{E8E0B1EF-7C04-928D-F2B9-CF05124A7863}" name="Christian Gonzalez Becerra" initials="CB" userId="S::christiang_fnesc.ca#ext#@bcgov.onmicrosoft.com::b93bea54-b876-4333-a774-ccaec890610d" providerId="AD"/>
  <p188:author id="{0DA10AF3-B3B0-148F-68E4-6E1599C5BE2F}" name="London, Jane ECC:EX" initials="LJ" userId="S::jane.london@gov.bc.ca::4c6c3e60-dad5-414f-b898-0a617cb79d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gustine, Denise EDUC:EX" initials="ADE" lastIdx="1" clrIdx="0">
    <p:extLst>
      <p:ext uri="{19B8F6BF-5375-455C-9EA6-DF929625EA0E}">
        <p15:presenceInfo xmlns:p15="http://schemas.microsoft.com/office/powerpoint/2012/main" userId="S::Denise.Augustine@gov.bc.ca::c0080511-6508-42f9-83d7-56876b9d1967" providerId="AD"/>
      </p:ext>
    </p:extLst>
  </p:cmAuthor>
  <p:cmAuthor id="2" name="christiang" initials="c" lastIdx="1" clrIdx="1">
    <p:extLst>
      <p:ext uri="{19B8F6BF-5375-455C-9EA6-DF929625EA0E}">
        <p15:presenceInfo xmlns:p15="http://schemas.microsoft.com/office/powerpoint/2012/main" userId="S-1-5-21-808687677-3881510406-1963294655-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33B"/>
    <a:srgbClr val="000000"/>
    <a:srgbClr val="107608"/>
    <a:srgbClr val="333F50"/>
    <a:srgbClr val="16A90B"/>
    <a:srgbClr val="0CB8B4"/>
    <a:srgbClr val="0A9895"/>
    <a:srgbClr val="989A9D"/>
    <a:srgbClr val="A3A3A3"/>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1FD7FE-2A78-9623-6345-593EEB6D79C7}" v="6" dt="2025-03-17T21:30:36.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869" autoAdjust="0"/>
  </p:normalViewPr>
  <p:slideViewPr>
    <p:cSldViewPr snapToGrid="0">
      <p:cViewPr varScale="1">
        <p:scale>
          <a:sx n="43" d="100"/>
          <a:sy n="43" d="100"/>
        </p:scale>
        <p:origin x="1552" y="3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Indigenous On-Reserve</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2019-20</c:v>
                </c:pt>
                <c:pt idx="1">
                  <c:v>2020-21</c:v>
                </c:pt>
                <c:pt idx="2">
                  <c:v>2021-22</c:v>
                </c:pt>
                <c:pt idx="3">
                  <c:v>2022-23</c:v>
                </c:pt>
                <c:pt idx="4">
                  <c:v>2023-24</c:v>
                </c:pt>
              </c:strCache>
            </c:strRef>
          </c:cat>
          <c:val>
            <c:numRef>
              <c:f>Sheet1!$B$2:$B$6</c:f>
              <c:numCache>
                <c:formatCode>General</c:formatCode>
                <c:ptCount val="5"/>
                <c:pt idx="0">
                  <c:v>47</c:v>
                </c:pt>
                <c:pt idx="1">
                  <c:v>50</c:v>
                </c:pt>
                <c:pt idx="2">
                  <c:v>46</c:v>
                </c:pt>
                <c:pt idx="3">
                  <c:v>49</c:v>
                </c:pt>
                <c:pt idx="4">
                  <c:v>50</c:v>
                </c:pt>
              </c:numCache>
            </c:numRef>
          </c:val>
          <c:extLst>
            <c:ext xmlns:c16="http://schemas.microsoft.com/office/drawing/2014/chart" uri="{C3380CC4-5D6E-409C-BE32-E72D297353CC}">
              <c16:uniqueId val="{00000000-9BFA-43D7-9A2D-7A53CD3F1203}"/>
            </c:ext>
          </c:extLst>
        </c:ser>
        <c:ser>
          <c:idx val="1"/>
          <c:order val="1"/>
          <c:tx>
            <c:strRef>
              <c:f>Sheet1!$C$1</c:f>
              <c:strCache>
                <c:ptCount val="1"/>
                <c:pt idx="0">
                  <c:v>% Indigenous Off-Reserve</c:v>
                </c:pt>
              </c:strCache>
            </c:strRef>
          </c:tx>
          <c:spPr>
            <a:solidFill>
              <a:schemeClr val="accent3"/>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2019-20</c:v>
                </c:pt>
                <c:pt idx="1">
                  <c:v>2020-21</c:v>
                </c:pt>
                <c:pt idx="2">
                  <c:v>2021-22</c:v>
                </c:pt>
                <c:pt idx="3">
                  <c:v>2022-23</c:v>
                </c:pt>
                <c:pt idx="4">
                  <c:v>2023-24</c:v>
                </c:pt>
              </c:strCache>
            </c:strRef>
          </c:cat>
          <c:val>
            <c:numRef>
              <c:f>Sheet1!$C$2:$C$6</c:f>
              <c:numCache>
                <c:formatCode>General</c:formatCode>
                <c:ptCount val="5"/>
                <c:pt idx="0">
                  <c:v>66</c:v>
                </c:pt>
                <c:pt idx="1">
                  <c:v>67</c:v>
                </c:pt>
                <c:pt idx="2">
                  <c:v>69</c:v>
                </c:pt>
                <c:pt idx="3">
                  <c:v>67</c:v>
                </c:pt>
                <c:pt idx="4">
                  <c:v>69</c:v>
                </c:pt>
              </c:numCache>
            </c:numRef>
          </c:val>
          <c:extLst>
            <c:ext xmlns:c16="http://schemas.microsoft.com/office/drawing/2014/chart" uri="{C3380CC4-5D6E-409C-BE32-E72D297353CC}">
              <c16:uniqueId val="{00000001-9BFA-43D7-9A2D-7A53CD3F1203}"/>
            </c:ext>
          </c:extLst>
        </c:ser>
        <c:ser>
          <c:idx val="2"/>
          <c:order val="2"/>
          <c:tx>
            <c:strRef>
              <c:f>Sheet1!$D$1</c:f>
              <c:strCache>
                <c:ptCount val="1"/>
                <c:pt idx="0">
                  <c:v>% Non-Indigenous</c:v>
                </c:pt>
              </c:strCache>
            </c:strRef>
          </c:tx>
          <c:spPr>
            <a:solidFill>
              <a:schemeClr val="accent5"/>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2019-20</c:v>
                </c:pt>
                <c:pt idx="1">
                  <c:v>2020-21</c:v>
                </c:pt>
                <c:pt idx="2">
                  <c:v>2021-22</c:v>
                </c:pt>
                <c:pt idx="3">
                  <c:v>2022-23</c:v>
                </c:pt>
                <c:pt idx="4">
                  <c:v>2023-24</c:v>
                </c:pt>
              </c:strCache>
            </c:strRef>
          </c:cat>
          <c:val>
            <c:numRef>
              <c:f>Sheet1!$D$2:$D$6</c:f>
              <c:numCache>
                <c:formatCode>General</c:formatCode>
                <c:ptCount val="5"/>
                <c:pt idx="0">
                  <c:v>88</c:v>
                </c:pt>
                <c:pt idx="1">
                  <c:v>89</c:v>
                </c:pt>
                <c:pt idx="2">
                  <c:v>91</c:v>
                </c:pt>
                <c:pt idx="3">
                  <c:v>91</c:v>
                </c:pt>
                <c:pt idx="4">
                  <c:v>90</c:v>
                </c:pt>
              </c:numCache>
            </c:numRef>
          </c:val>
          <c:extLst>
            <c:ext xmlns:c16="http://schemas.microsoft.com/office/drawing/2014/chart" uri="{C3380CC4-5D6E-409C-BE32-E72D297353CC}">
              <c16:uniqueId val="{00000002-9BFA-43D7-9A2D-7A53CD3F1203}"/>
            </c:ext>
          </c:extLst>
        </c:ser>
        <c:dLbls>
          <c:showLegendKey val="0"/>
          <c:showVal val="0"/>
          <c:showCatName val="0"/>
          <c:showSerName val="0"/>
          <c:showPercent val="0"/>
          <c:showBubbleSize val="0"/>
        </c:dLbls>
        <c:gapWidth val="219"/>
        <c:overlap val="-27"/>
        <c:axId val="1706465200"/>
        <c:axId val="1826837936"/>
      </c:barChart>
      <c:catAx>
        <c:axId val="170646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j-lt"/>
                <a:ea typeface="+mn-ea"/>
                <a:cs typeface="+mn-cs"/>
              </a:defRPr>
            </a:pPr>
            <a:endParaRPr lang="en-US"/>
          </a:p>
        </c:txPr>
        <c:crossAx val="1826837936"/>
        <c:crosses val="autoZero"/>
        <c:auto val="1"/>
        <c:lblAlgn val="ctr"/>
        <c:lblOffset val="100"/>
        <c:noMultiLvlLbl val="0"/>
      </c:catAx>
      <c:valAx>
        <c:axId val="18268379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06465200"/>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94_257EB2C3.xml><?xml version="1.0" encoding="utf-8"?>
<p188:cmLst xmlns:a="http://schemas.openxmlformats.org/drawingml/2006/main" xmlns:r="http://schemas.openxmlformats.org/officeDocument/2006/relationships" xmlns:p188="http://schemas.microsoft.com/office/powerpoint/2018/8/main">
  <p188:cm id="{2C30AA9B-941E-41CE-A17F-875FE6C68E83}" authorId="{B9F05245-C75E-82DE-4F52-37C0801ED9EF}" status="resolved" created="2025-02-14T23:23:24.824" complete="100000">
    <pc:sldMkLst xmlns:pc="http://schemas.microsoft.com/office/powerpoint/2013/main/command">
      <pc:docMk/>
      <pc:sldMk cId="629060291" sldId="660"/>
    </pc:sldMkLst>
    <p188:txBody>
      <a:bodyPr/>
      <a:lstStyle/>
      <a:p>
        <a:r>
          <a:rPr lang="en-US"/>
          <a:t>I updated the link.</a:t>
        </a:r>
      </a:p>
    </p188:txBody>
  </p188:cm>
</p188:cmLst>
</file>

<file path=ppt/comments/modernComment_80B_F575994A.xml><?xml version="1.0" encoding="utf-8"?>
<p188:cmLst xmlns:a="http://schemas.openxmlformats.org/drawingml/2006/main" xmlns:r="http://schemas.openxmlformats.org/officeDocument/2006/relationships" xmlns:p188="http://schemas.microsoft.com/office/powerpoint/2018/8/main">
  <p188:cm id="{BADA2E64-2849-45E4-B1AC-38D97AB80CC2}" authorId="{349CD448-6743-BFA3-60EE-AB29E5934568}" status="resolved" created="2025-01-13T19:28:25.285" complete="100000">
    <pc:sldMkLst xmlns:pc="http://schemas.microsoft.com/office/powerpoint/2013/main/command">
      <pc:docMk/>
      <pc:sldMk cId="4118124874" sldId="2059"/>
    </pc:sldMkLst>
    <p188:txBody>
      <a:bodyPr/>
      <a:lstStyle/>
      <a:p>
        <a:r>
          <a:rPr lang="en-CA"/>
          <a:t>Data has been updated</a:t>
        </a:r>
      </a:p>
    </p188:txBody>
  </p188:cm>
</p188:cmLst>
</file>

<file path=ppt/comments/modernComment_80C_EA98ECAD.xml><?xml version="1.0" encoding="utf-8"?>
<p188:cmLst xmlns:a="http://schemas.openxmlformats.org/drawingml/2006/main" xmlns:r="http://schemas.openxmlformats.org/officeDocument/2006/relationships" xmlns:p188="http://schemas.microsoft.com/office/powerpoint/2018/8/main">
  <p188:cm id="{A1106EE0-90A5-43CF-B419-889E0AC6EC97}" authorId="{349CD448-6743-BFA3-60EE-AB29E5934568}" status="resolved" created="2025-01-15T18:35:29.305" complete="100000">
    <pc:sldMkLst xmlns:pc="http://schemas.microsoft.com/office/powerpoint/2013/main/command">
      <pc:docMk/>
      <pc:sldMk cId="3935890605" sldId="2060"/>
    </pc:sldMkLst>
    <p188:txBody>
      <a:bodyPr/>
      <a:lstStyle/>
      <a:p>
        <a:r>
          <a:rPr lang="en-CA"/>
          <a:t>Data updated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CA"/>
          </a:p>
        </p:txBody>
      </p:sp>
      <p:sp>
        <p:nvSpPr>
          <p:cNvPr id="3" name="Date Placeholder 2"/>
          <p:cNvSpPr>
            <a:spLocks noGrp="1"/>
          </p:cNvSpPr>
          <p:nvPr>
            <p:ph type="dt" sz="quarter" idx="1"/>
          </p:nvPr>
        </p:nvSpPr>
        <p:spPr>
          <a:xfrm>
            <a:off x="3971081" y="1"/>
            <a:ext cx="3037735" cy="466088"/>
          </a:xfrm>
          <a:prstGeom prst="rect">
            <a:avLst/>
          </a:prstGeom>
        </p:spPr>
        <p:txBody>
          <a:bodyPr vert="horz" lIns="91294" tIns="45647" rIns="91294" bIns="45647" rtlCol="0"/>
          <a:lstStyle>
            <a:lvl1pPr algn="r">
              <a:defRPr sz="1200"/>
            </a:lvl1pPr>
          </a:lstStyle>
          <a:p>
            <a:fld id="{55D5059F-3673-4FFD-BD69-B34854A9CA6A}" type="datetimeFigureOut">
              <a:rPr lang="en-CA" smtClean="0"/>
              <a:t>2025-03-18</a:t>
            </a:fld>
            <a:endParaRPr lang="en-CA"/>
          </a:p>
        </p:txBody>
      </p:sp>
      <p:sp>
        <p:nvSpPr>
          <p:cNvPr id="4" name="Footer Placeholder 3"/>
          <p:cNvSpPr>
            <a:spLocks noGrp="1"/>
          </p:cNvSpPr>
          <p:nvPr>
            <p:ph type="ftr" sz="quarter" idx="2"/>
          </p:nvPr>
        </p:nvSpPr>
        <p:spPr>
          <a:xfrm>
            <a:off x="0" y="8830312"/>
            <a:ext cx="3037735" cy="466088"/>
          </a:xfrm>
          <a:prstGeom prst="rect">
            <a:avLst/>
          </a:prstGeom>
        </p:spPr>
        <p:txBody>
          <a:bodyPr vert="horz" lIns="91294" tIns="45647" rIns="91294" bIns="45647" rtlCol="0" anchor="b"/>
          <a:lstStyle>
            <a:lvl1pPr algn="l">
              <a:defRPr sz="1200"/>
            </a:lvl1pPr>
          </a:lstStyle>
          <a:p>
            <a:endParaRPr lang="en-CA"/>
          </a:p>
        </p:txBody>
      </p:sp>
      <p:sp>
        <p:nvSpPr>
          <p:cNvPr id="5" name="Slide Number Placeholder 4"/>
          <p:cNvSpPr>
            <a:spLocks noGrp="1"/>
          </p:cNvSpPr>
          <p:nvPr>
            <p:ph type="sldNum" sz="quarter" idx="3"/>
          </p:nvPr>
        </p:nvSpPr>
        <p:spPr>
          <a:xfrm>
            <a:off x="3971081" y="8830312"/>
            <a:ext cx="3037735" cy="466088"/>
          </a:xfrm>
          <a:prstGeom prst="rect">
            <a:avLst/>
          </a:prstGeom>
        </p:spPr>
        <p:txBody>
          <a:bodyPr vert="horz" lIns="91294" tIns="45647" rIns="91294" bIns="45647" rtlCol="0" anchor="b"/>
          <a:lstStyle>
            <a:lvl1pPr algn="r">
              <a:defRPr sz="1200"/>
            </a:lvl1pPr>
          </a:lstStyle>
          <a:p>
            <a:fld id="{345ADFAB-DB57-4662-8477-1AADE66B0661}" type="slidenum">
              <a:rPr lang="en-CA" smtClean="0"/>
              <a:t>‹#›</a:t>
            </a:fld>
            <a:endParaRPr lang="en-CA"/>
          </a:p>
        </p:txBody>
      </p:sp>
    </p:spTree>
    <p:extLst>
      <p:ext uri="{BB962C8B-B14F-4D97-AF65-F5344CB8AC3E}">
        <p14:creationId xmlns:p14="http://schemas.microsoft.com/office/powerpoint/2010/main" val="3246632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CA"/>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F0803B2A-E784-40A2-8877-51D823003183}" type="datetimeFigureOut">
              <a:rPr lang="en-CA" smtClean="0"/>
              <a:t>2025-03-18</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CA"/>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B0D2BA63-60C9-4CAE-A645-A06F3FE5F610}" type="slidenum">
              <a:rPr lang="en-CA" smtClean="0"/>
              <a:t>‹#›</a:t>
            </a:fld>
            <a:endParaRPr lang="en-CA"/>
          </a:p>
        </p:txBody>
      </p:sp>
    </p:spTree>
    <p:extLst>
      <p:ext uri="{BB962C8B-B14F-4D97-AF65-F5344CB8AC3E}">
        <p14:creationId xmlns:p14="http://schemas.microsoft.com/office/powerpoint/2010/main" val="3031166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B0D2BA63-60C9-4CAE-A645-A06F3FE5F610}" type="slidenum">
              <a:rPr lang="en-CA" smtClean="0"/>
              <a:t>1</a:t>
            </a:fld>
            <a:endParaRPr lang="en-CA"/>
          </a:p>
        </p:txBody>
      </p:sp>
    </p:spTree>
    <p:extLst>
      <p:ext uri="{BB962C8B-B14F-4D97-AF65-F5344CB8AC3E}">
        <p14:creationId xmlns:p14="http://schemas.microsoft.com/office/powerpoint/2010/main" val="80729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a typeface="Calibri"/>
              <a:cs typeface="Calibri"/>
            </a:endParaRPr>
          </a:p>
        </p:txBody>
      </p:sp>
      <p:sp>
        <p:nvSpPr>
          <p:cNvPr id="4" name="Slide Number Placeholder 3"/>
          <p:cNvSpPr>
            <a:spLocks noGrp="1"/>
          </p:cNvSpPr>
          <p:nvPr>
            <p:ph type="sldNum" sz="quarter" idx="10"/>
          </p:nvPr>
        </p:nvSpPr>
        <p:spPr/>
        <p:txBody>
          <a:bodyPr/>
          <a:lstStyle/>
          <a:p>
            <a:fld id="{7174A8C7-8485-4E8F-81CA-1CD97946DF9A}" type="slidenum">
              <a:rPr lang="en-US" smtClean="0"/>
              <a:t>10</a:t>
            </a:fld>
            <a:endParaRPr lang="en-US"/>
          </a:p>
        </p:txBody>
      </p:sp>
    </p:spTree>
    <p:extLst>
      <p:ext uri="{BB962C8B-B14F-4D97-AF65-F5344CB8AC3E}">
        <p14:creationId xmlns:p14="http://schemas.microsoft.com/office/powerpoint/2010/main" val="250176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lgn="l" defTabSz="914400" rtl="0" eaLnBrk="1" latinLnBrk="0" hangingPunct="1">
              <a:lnSpc>
                <a:spcPct val="110000"/>
              </a:lnSpc>
              <a:spcBef>
                <a:spcPts val="1000"/>
              </a:spcBef>
              <a:spcAft>
                <a:spcPts val="600"/>
              </a:spcAft>
              <a:buClr>
                <a:srgbClr val="332450"/>
              </a:buClr>
              <a:buFont typeface="Arial" panose="020B0604020202020204" pitchFamily="34" charset="0"/>
              <a:buNone/>
            </a:pPr>
            <a:endParaRPr lang="en-US" sz="2400" kern="1200" dirty="0">
              <a:solidFill>
                <a:schemeClr val="tx2">
                  <a:lumMod val="75000"/>
                </a:schemeClr>
              </a:solidFill>
              <a:latin typeface="+mj-lt"/>
              <a:ea typeface="+mn-ea"/>
              <a:cs typeface="+mn-cs"/>
            </a:endParaRPr>
          </a:p>
        </p:txBody>
      </p:sp>
      <p:sp>
        <p:nvSpPr>
          <p:cNvPr id="4" name="Slide Number Placeholder 3"/>
          <p:cNvSpPr>
            <a:spLocks noGrp="1"/>
          </p:cNvSpPr>
          <p:nvPr>
            <p:ph type="sldNum" sz="quarter" idx="10"/>
          </p:nvPr>
        </p:nvSpPr>
        <p:spPr/>
        <p:txBody>
          <a:bodyPr/>
          <a:lstStyle/>
          <a:p>
            <a:fld id="{7174A8C7-8485-4E8F-81CA-1CD97946DF9A}" type="slidenum">
              <a:rPr lang="en-US" smtClean="0"/>
              <a:t>11</a:t>
            </a:fld>
            <a:endParaRPr lang="en-US"/>
          </a:p>
        </p:txBody>
      </p:sp>
    </p:spTree>
    <p:extLst>
      <p:ext uri="{BB962C8B-B14F-4D97-AF65-F5344CB8AC3E}">
        <p14:creationId xmlns:p14="http://schemas.microsoft.com/office/powerpoint/2010/main" val="117940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highlight>
                <a:srgbClr val="FFFF00"/>
              </a:highlight>
            </a:endParaRPr>
          </a:p>
          <a:p>
            <a:r>
              <a:rPr lang="en-CA" dirty="0"/>
              <a:t> </a:t>
            </a:r>
            <a:endParaRPr lang="en-CA" dirty="0">
              <a:ea typeface="Calibri"/>
              <a:cs typeface="Calibri"/>
            </a:endParaRPr>
          </a:p>
          <a:p>
            <a:endParaRPr lang="en-CA" dirty="0"/>
          </a:p>
        </p:txBody>
      </p:sp>
      <p:sp>
        <p:nvSpPr>
          <p:cNvPr id="4" name="Slide Number Placeholder 3"/>
          <p:cNvSpPr>
            <a:spLocks noGrp="1"/>
          </p:cNvSpPr>
          <p:nvPr>
            <p:ph type="sldNum" sz="quarter" idx="10"/>
          </p:nvPr>
        </p:nvSpPr>
        <p:spPr/>
        <p:txBody>
          <a:bodyPr/>
          <a:lstStyle/>
          <a:p>
            <a:fld id="{B0D2BA63-60C9-4CAE-A645-A06F3FE5F610}" type="slidenum">
              <a:rPr lang="en-CA" smtClean="0"/>
              <a:t>12</a:t>
            </a:fld>
            <a:endParaRPr lang="en-CA"/>
          </a:p>
        </p:txBody>
      </p:sp>
    </p:spTree>
    <p:extLst>
      <p:ext uri="{BB962C8B-B14F-4D97-AF65-F5344CB8AC3E}">
        <p14:creationId xmlns:p14="http://schemas.microsoft.com/office/powerpoint/2010/main" val="241681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76B90-C5EC-6299-948A-7EA7EE198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D873C-0DF3-1AF5-FD71-5130A7A97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5B62E-49BB-CCB0-B880-DF0E06BF472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37D543EE-F84E-49B7-4254-A7CE4F71D955}"/>
              </a:ext>
            </a:extLst>
          </p:cNvPr>
          <p:cNvSpPr>
            <a:spLocks noGrp="1"/>
          </p:cNvSpPr>
          <p:nvPr>
            <p:ph type="sldNum" sz="quarter" idx="5"/>
          </p:nvPr>
        </p:nvSpPr>
        <p:spPr/>
        <p:txBody>
          <a:bodyPr/>
          <a:lstStyle/>
          <a:p>
            <a:fld id="{B0D2BA63-60C9-4CAE-A645-A06F3FE5F610}" type="slidenum">
              <a:rPr lang="en-CA" smtClean="0"/>
              <a:t>13</a:t>
            </a:fld>
            <a:endParaRPr lang="en-CA"/>
          </a:p>
        </p:txBody>
      </p:sp>
    </p:spTree>
    <p:extLst>
      <p:ext uri="{BB962C8B-B14F-4D97-AF65-F5344CB8AC3E}">
        <p14:creationId xmlns:p14="http://schemas.microsoft.com/office/powerpoint/2010/main" val="35030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D2BA63-60C9-4CAE-A645-A06F3FE5F610}" type="slidenum">
              <a:rPr lang="en-CA" smtClean="0"/>
              <a:t>14</a:t>
            </a:fld>
            <a:endParaRPr lang="en-CA"/>
          </a:p>
        </p:txBody>
      </p:sp>
    </p:spTree>
    <p:extLst>
      <p:ext uri="{BB962C8B-B14F-4D97-AF65-F5344CB8AC3E}">
        <p14:creationId xmlns:p14="http://schemas.microsoft.com/office/powerpoint/2010/main" val="1882071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0D2BA63-60C9-4CAE-A645-A06F3FE5F610}" type="slidenum">
              <a:rPr lang="en-CA" smtClean="0"/>
              <a:t>15</a:t>
            </a:fld>
            <a:endParaRPr lang="en-CA"/>
          </a:p>
        </p:txBody>
      </p:sp>
    </p:spTree>
    <p:extLst>
      <p:ext uri="{BB962C8B-B14F-4D97-AF65-F5344CB8AC3E}">
        <p14:creationId xmlns:p14="http://schemas.microsoft.com/office/powerpoint/2010/main" val="3928886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i="1" dirty="0"/>
          </a:p>
        </p:txBody>
      </p:sp>
      <p:sp>
        <p:nvSpPr>
          <p:cNvPr id="4" name="Slide Number Placeholder 3"/>
          <p:cNvSpPr>
            <a:spLocks noGrp="1"/>
          </p:cNvSpPr>
          <p:nvPr>
            <p:ph type="sldNum" sz="quarter" idx="5"/>
          </p:nvPr>
        </p:nvSpPr>
        <p:spPr/>
        <p:txBody>
          <a:bodyPr/>
          <a:lstStyle/>
          <a:p>
            <a:fld id="{B0D2BA63-60C9-4CAE-A645-A06F3FE5F610}" type="slidenum">
              <a:rPr lang="en-CA" smtClean="0"/>
              <a:t>16</a:t>
            </a:fld>
            <a:endParaRPr lang="en-CA"/>
          </a:p>
        </p:txBody>
      </p:sp>
    </p:spTree>
    <p:extLst>
      <p:ext uri="{BB962C8B-B14F-4D97-AF65-F5344CB8AC3E}">
        <p14:creationId xmlns:p14="http://schemas.microsoft.com/office/powerpoint/2010/main" val="428155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B0D2BA63-60C9-4CAE-A645-A06F3FE5F610}" type="slidenum">
              <a:rPr lang="en-CA" smtClean="0"/>
              <a:t>17</a:t>
            </a:fld>
            <a:endParaRPr lang="en-CA"/>
          </a:p>
        </p:txBody>
      </p:sp>
    </p:spTree>
    <p:extLst>
      <p:ext uri="{BB962C8B-B14F-4D97-AF65-F5344CB8AC3E}">
        <p14:creationId xmlns:p14="http://schemas.microsoft.com/office/powerpoint/2010/main" val="3089095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323E4F"/>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18</a:t>
            </a:fld>
            <a:endParaRPr lang="en-CA"/>
          </a:p>
        </p:txBody>
      </p:sp>
    </p:spTree>
    <p:extLst>
      <p:ext uri="{BB962C8B-B14F-4D97-AF65-F5344CB8AC3E}">
        <p14:creationId xmlns:p14="http://schemas.microsoft.com/office/powerpoint/2010/main" val="3512385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ea typeface="Calibri"/>
              <a:cs typeface="Calibri"/>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19</a:t>
            </a:fld>
            <a:endParaRPr lang="en-CA"/>
          </a:p>
        </p:txBody>
      </p:sp>
    </p:spTree>
    <p:extLst>
      <p:ext uri="{BB962C8B-B14F-4D97-AF65-F5344CB8AC3E}">
        <p14:creationId xmlns:p14="http://schemas.microsoft.com/office/powerpoint/2010/main" val="1114000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10"/>
          </p:nvPr>
        </p:nvSpPr>
        <p:spPr/>
        <p:txBody>
          <a:bodyPr/>
          <a:lstStyle/>
          <a:p>
            <a:fld id="{B0D2BA63-60C9-4CAE-A645-A06F3FE5F610}" type="slidenum">
              <a:rPr lang="en-CA" smtClean="0"/>
              <a:t>2</a:t>
            </a:fld>
            <a:endParaRPr lang="en-CA"/>
          </a:p>
        </p:txBody>
      </p:sp>
    </p:spTree>
    <p:extLst>
      <p:ext uri="{BB962C8B-B14F-4D97-AF65-F5344CB8AC3E}">
        <p14:creationId xmlns:p14="http://schemas.microsoft.com/office/powerpoint/2010/main" val="299000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mj-lt"/>
              <a:buNone/>
            </a:pPr>
            <a:endParaRPr lang="en-US" sz="1400" dirty="0"/>
          </a:p>
        </p:txBody>
      </p:sp>
      <p:sp>
        <p:nvSpPr>
          <p:cNvPr id="4" name="Slide Number Placeholder 3"/>
          <p:cNvSpPr>
            <a:spLocks noGrp="1"/>
          </p:cNvSpPr>
          <p:nvPr>
            <p:ph type="sldNum" sz="quarter" idx="5"/>
          </p:nvPr>
        </p:nvSpPr>
        <p:spPr/>
        <p:txBody>
          <a:bodyPr/>
          <a:lstStyle/>
          <a:p>
            <a:fld id="{B0D2BA63-60C9-4CAE-A645-A06F3FE5F610}" type="slidenum">
              <a:rPr lang="en-CA" smtClean="0"/>
              <a:t>20</a:t>
            </a:fld>
            <a:endParaRPr lang="en-CA"/>
          </a:p>
        </p:txBody>
      </p:sp>
    </p:spTree>
    <p:extLst>
      <p:ext uri="{BB962C8B-B14F-4D97-AF65-F5344CB8AC3E}">
        <p14:creationId xmlns:p14="http://schemas.microsoft.com/office/powerpoint/2010/main" val="245119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171450">
              <a:buFont typeface="Courier New"/>
              <a:buChar char="o"/>
            </a:pPr>
            <a:endParaRPr lang="en-CA"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21</a:t>
            </a:fld>
            <a:endParaRPr lang="en-CA"/>
          </a:p>
        </p:txBody>
      </p:sp>
    </p:spTree>
    <p:extLst>
      <p:ext uri="{BB962C8B-B14F-4D97-AF65-F5344CB8AC3E}">
        <p14:creationId xmlns:p14="http://schemas.microsoft.com/office/powerpoint/2010/main" val="237571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pPr>
            <a:r>
              <a:rPr lang="en-US" sz="900" b="0" i="0" u="none" dirty="0">
                <a:solidFill>
                  <a:srgbClr val="498205"/>
                </a:solidFill>
                <a:effectLst/>
                <a:latin typeface="Calibri"/>
                <a:ea typeface="Calibri"/>
                <a:cs typeface="Calibri"/>
              </a:rPr>
              <a:t> </a:t>
            </a:r>
            <a:endParaRPr lang="en-US" sz="900" b="0" i="0" u="none" dirty="0">
              <a:solidFill>
                <a:srgbClr val="000000"/>
              </a:solidFill>
              <a:effectLst/>
              <a:latin typeface="Calibri"/>
              <a:ea typeface="Calibri"/>
              <a:cs typeface="Calibri"/>
            </a:endParaRPr>
          </a:p>
          <a:p>
            <a:endParaRPr lang="en-CA" dirty="0"/>
          </a:p>
        </p:txBody>
      </p:sp>
      <p:sp>
        <p:nvSpPr>
          <p:cNvPr id="4" name="Slide Number Placeholder 3"/>
          <p:cNvSpPr>
            <a:spLocks noGrp="1"/>
          </p:cNvSpPr>
          <p:nvPr>
            <p:ph type="sldNum" sz="quarter" idx="5"/>
          </p:nvPr>
        </p:nvSpPr>
        <p:spPr/>
        <p:txBody>
          <a:bodyPr/>
          <a:lstStyle/>
          <a:p>
            <a:fld id="{B0D2BA63-60C9-4CAE-A645-A06F3FE5F610}" type="slidenum">
              <a:rPr lang="en-CA" smtClean="0"/>
              <a:t>22</a:t>
            </a:fld>
            <a:endParaRPr lang="en-CA"/>
          </a:p>
        </p:txBody>
      </p:sp>
    </p:spTree>
    <p:extLst>
      <p:ext uri="{BB962C8B-B14F-4D97-AF65-F5344CB8AC3E}">
        <p14:creationId xmlns:p14="http://schemas.microsoft.com/office/powerpoint/2010/main" val="191324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04F2E-E8C1-CCF7-D0C5-9B949412C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805C3-17B0-2B3C-E601-284D02BBC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32D51-F040-1D9C-1404-5BEE91369D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0DD28ED-06E6-7E1F-5503-691B5FD15C4C}"/>
              </a:ext>
            </a:extLst>
          </p:cNvPr>
          <p:cNvSpPr>
            <a:spLocks noGrp="1"/>
          </p:cNvSpPr>
          <p:nvPr>
            <p:ph type="sldNum" sz="quarter" idx="5"/>
          </p:nvPr>
        </p:nvSpPr>
        <p:spPr/>
        <p:txBody>
          <a:bodyPr/>
          <a:lstStyle/>
          <a:p>
            <a:fld id="{B0D2BA63-60C9-4CAE-A645-A06F3FE5F610}" type="slidenum">
              <a:rPr lang="en-CA" smtClean="0"/>
              <a:t>23</a:t>
            </a:fld>
            <a:endParaRPr lang="en-CA"/>
          </a:p>
        </p:txBody>
      </p:sp>
    </p:spTree>
    <p:extLst>
      <p:ext uri="{BB962C8B-B14F-4D97-AF65-F5344CB8AC3E}">
        <p14:creationId xmlns:p14="http://schemas.microsoft.com/office/powerpoint/2010/main" val="375170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42305-7FA4-EBB4-976C-A013AF04A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AE990-39E0-1988-CBDB-D7012F7E1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0804B-19AA-A461-9ACA-AB2C814B75B5}"/>
              </a:ext>
            </a:extLst>
          </p:cNvPr>
          <p:cNvSpPr>
            <a:spLocks noGrp="1"/>
          </p:cNvSpPr>
          <p:nvPr>
            <p:ph type="body" idx="1"/>
          </p:nvPr>
        </p:nvSpPr>
        <p:spPr/>
        <p:txBody>
          <a:bodyPr/>
          <a:lstStyle/>
          <a:p>
            <a:endParaRPr lang="en-CA" b="1" dirty="0"/>
          </a:p>
        </p:txBody>
      </p:sp>
      <p:sp>
        <p:nvSpPr>
          <p:cNvPr id="4" name="Slide Number Placeholder 3">
            <a:extLst>
              <a:ext uri="{FF2B5EF4-FFF2-40B4-BE49-F238E27FC236}">
                <a16:creationId xmlns:a16="http://schemas.microsoft.com/office/drawing/2014/main" id="{9B675154-6275-F427-DE10-B05181E65544}"/>
              </a:ext>
            </a:extLst>
          </p:cNvPr>
          <p:cNvSpPr>
            <a:spLocks noGrp="1"/>
          </p:cNvSpPr>
          <p:nvPr>
            <p:ph type="sldNum" sz="quarter" idx="5"/>
          </p:nvPr>
        </p:nvSpPr>
        <p:spPr/>
        <p:txBody>
          <a:bodyPr/>
          <a:lstStyle/>
          <a:p>
            <a:fld id="{B0D2BA63-60C9-4CAE-A645-A06F3FE5F610}" type="slidenum">
              <a:rPr lang="en-CA" smtClean="0"/>
              <a:t>24</a:t>
            </a:fld>
            <a:endParaRPr lang="en-CA"/>
          </a:p>
        </p:txBody>
      </p:sp>
    </p:spTree>
    <p:extLst>
      <p:ext uri="{BB962C8B-B14F-4D97-AF65-F5344CB8AC3E}">
        <p14:creationId xmlns:p14="http://schemas.microsoft.com/office/powerpoint/2010/main" val="103660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a typeface="Calibri"/>
              <a:cs typeface="Calibri"/>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25</a:t>
            </a:fld>
            <a:endParaRPr lang="en-CA"/>
          </a:p>
        </p:txBody>
      </p:sp>
    </p:spTree>
    <p:extLst>
      <p:ext uri="{BB962C8B-B14F-4D97-AF65-F5344CB8AC3E}">
        <p14:creationId xmlns:p14="http://schemas.microsoft.com/office/powerpoint/2010/main" val="2736305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333F50"/>
              </a:solidFill>
              <a:latin typeface="+mj-lt"/>
              <a:ea typeface="Calibri Light"/>
              <a:cs typeface="Calibri Light"/>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26</a:t>
            </a:fld>
            <a:endParaRPr lang="en-CA"/>
          </a:p>
        </p:txBody>
      </p:sp>
    </p:spTree>
    <p:extLst>
      <p:ext uri="{BB962C8B-B14F-4D97-AF65-F5344CB8AC3E}">
        <p14:creationId xmlns:p14="http://schemas.microsoft.com/office/powerpoint/2010/main" val="3750260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EB8E-6901-AB6E-6F2A-78D79A178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E64FE-5F8C-E828-8EFB-67E6DDDF7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10134-924E-BD39-4A4B-4A6977355A56}"/>
              </a:ext>
            </a:extLst>
          </p:cNvPr>
          <p:cNvSpPr>
            <a:spLocks noGrp="1"/>
          </p:cNvSpPr>
          <p:nvPr>
            <p:ph type="body" idx="1"/>
          </p:nvPr>
        </p:nvSpPr>
        <p:spPr/>
        <p:txBody>
          <a:bodyPr/>
          <a:lstStyle/>
          <a:p>
            <a:endParaRPr lang="en-CA" b="1" dirty="0"/>
          </a:p>
        </p:txBody>
      </p:sp>
      <p:sp>
        <p:nvSpPr>
          <p:cNvPr id="4" name="Slide Number Placeholder 3">
            <a:extLst>
              <a:ext uri="{FF2B5EF4-FFF2-40B4-BE49-F238E27FC236}">
                <a16:creationId xmlns:a16="http://schemas.microsoft.com/office/drawing/2014/main" id="{E06C292F-DEFF-7F52-02D8-51508FA05913}"/>
              </a:ext>
            </a:extLst>
          </p:cNvPr>
          <p:cNvSpPr>
            <a:spLocks noGrp="1"/>
          </p:cNvSpPr>
          <p:nvPr>
            <p:ph type="sldNum" sz="quarter" idx="5"/>
          </p:nvPr>
        </p:nvSpPr>
        <p:spPr/>
        <p:txBody>
          <a:bodyPr/>
          <a:lstStyle/>
          <a:p>
            <a:fld id="{B0D2BA63-60C9-4CAE-A645-A06F3FE5F610}" type="slidenum">
              <a:rPr lang="en-CA" smtClean="0"/>
              <a:t>27</a:t>
            </a:fld>
            <a:endParaRPr lang="en-CA"/>
          </a:p>
        </p:txBody>
      </p:sp>
    </p:spTree>
    <p:extLst>
      <p:ext uri="{BB962C8B-B14F-4D97-AF65-F5344CB8AC3E}">
        <p14:creationId xmlns:p14="http://schemas.microsoft.com/office/powerpoint/2010/main" val="3355554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82BCF-B48C-06BB-117D-C339EE4BB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6B939-8949-0A3A-13D7-BE24149F6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1F2E9-0F4A-E07D-2E75-E02A53251572}"/>
              </a:ext>
            </a:extLst>
          </p:cNvPr>
          <p:cNvSpPr>
            <a:spLocks noGrp="1"/>
          </p:cNvSpPr>
          <p:nvPr>
            <p:ph type="body" idx="1"/>
          </p:nvPr>
        </p:nvSpPr>
        <p:spPr/>
        <p:txBody>
          <a:bodyPr/>
          <a:lstStyle/>
          <a:p>
            <a:endParaRPr lang="en-CA" b="1" dirty="0"/>
          </a:p>
        </p:txBody>
      </p:sp>
      <p:sp>
        <p:nvSpPr>
          <p:cNvPr id="4" name="Slide Number Placeholder 3">
            <a:extLst>
              <a:ext uri="{FF2B5EF4-FFF2-40B4-BE49-F238E27FC236}">
                <a16:creationId xmlns:a16="http://schemas.microsoft.com/office/drawing/2014/main" id="{FA6B7D09-6820-4501-BFF9-6559DBAF393E}"/>
              </a:ext>
            </a:extLst>
          </p:cNvPr>
          <p:cNvSpPr>
            <a:spLocks noGrp="1"/>
          </p:cNvSpPr>
          <p:nvPr>
            <p:ph type="sldNum" sz="quarter" idx="5"/>
          </p:nvPr>
        </p:nvSpPr>
        <p:spPr/>
        <p:txBody>
          <a:bodyPr/>
          <a:lstStyle/>
          <a:p>
            <a:fld id="{B0D2BA63-60C9-4CAE-A645-A06F3FE5F610}" type="slidenum">
              <a:rPr lang="en-CA" smtClean="0"/>
              <a:t>28</a:t>
            </a:fld>
            <a:endParaRPr lang="en-CA"/>
          </a:p>
        </p:txBody>
      </p:sp>
    </p:spTree>
    <p:extLst>
      <p:ext uri="{BB962C8B-B14F-4D97-AF65-F5344CB8AC3E}">
        <p14:creationId xmlns:p14="http://schemas.microsoft.com/office/powerpoint/2010/main" val="4272747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endParaRPr lang="en-CA" dirty="0">
              <a:solidFill>
                <a:srgbClr val="333F5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29</a:t>
            </a:fld>
            <a:endParaRPr lang="en-CA"/>
          </a:p>
        </p:txBody>
      </p:sp>
    </p:spTree>
    <p:extLst>
      <p:ext uri="{BB962C8B-B14F-4D97-AF65-F5344CB8AC3E}">
        <p14:creationId xmlns:p14="http://schemas.microsoft.com/office/powerpoint/2010/main" val="145933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1223963"/>
            <a:ext cx="5878513" cy="3306762"/>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highlight>
                <a:srgbClr val="FFFF00"/>
              </a:highlight>
            </a:endParaRPr>
          </a:p>
          <a:p>
            <a:pPr marL="0" indent="0">
              <a:buFont typeface="Arial" panose="020B0604020202020204" pitchFamily="34" charset="0"/>
              <a:buNone/>
            </a:pPr>
            <a:endParaRPr lang="en-US" dirty="0">
              <a:highlight>
                <a:srgbClr val="FFFF00"/>
              </a:highlight>
            </a:endParaRPr>
          </a:p>
          <a:p>
            <a:pPr marL="0" indent="0">
              <a:buFont typeface="Arial" panose="020B0604020202020204" pitchFamily="34" charset="0"/>
              <a:buNone/>
            </a:pPr>
            <a:endParaRPr lang="en-US" dirty="0">
              <a:highlight>
                <a:srgbClr val="FFFF00"/>
              </a:highligh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702CDDD-04FA-48FC-B31A-503F1D22A64D}" type="slidenum">
              <a:rPr lang="en-US" smtClean="0"/>
              <a:t>3</a:t>
            </a:fld>
            <a:endParaRPr lang="en-US"/>
          </a:p>
        </p:txBody>
      </p:sp>
    </p:spTree>
    <p:extLst>
      <p:ext uri="{BB962C8B-B14F-4D97-AF65-F5344CB8AC3E}">
        <p14:creationId xmlns:p14="http://schemas.microsoft.com/office/powerpoint/2010/main" val="788347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30</a:t>
            </a:fld>
            <a:endParaRPr lang="en-CA"/>
          </a:p>
        </p:txBody>
      </p:sp>
    </p:spTree>
    <p:extLst>
      <p:ext uri="{BB962C8B-B14F-4D97-AF65-F5344CB8AC3E}">
        <p14:creationId xmlns:p14="http://schemas.microsoft.com/office/powerpoint/2010/main" val="428079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a:p>
            <a:endParaRPr lang="en-CA" b="0" dirty="0"/>
          </a:p>
          <a:p>
            <a:endParaRPr lang="en-CA" b="1" dirty="0"/>
          </a:p>
          <a:p>
            <a:endParaRPr lang="en-CA" b="1" dirty="0"/>
          </a:p>
        </p:txBody>
      </p:sp>
      <p:sp>
        <p:nvSpPr>
          <p:cNvPr id="4" name="Slide Number Placeholder 3"/>
          <p:cNvSpPr>
            <a:spLocks noGrp="1"/>
          </p:cNvSpPr>
          <p:nvPr>
            <p:ph type="sldNum" sz="quarter" idx="5"/>
          </p:nvPr>
        </p:nvSpPr>
        <p:spPr/>
        <p:txBody>
          <a:bodyPr/>
          <a:lstStyle/>
          <a:p>
            <a:fld id="{B0D2BA63-60C9-4CAE-A645-A06F3FE5F610}" type="slidenum">
              <a:rPr lang="en-CA" smtClean="0"/>
              <a:t>31</a:t>
            </a:fld>
            <a:endParaRPr lang="en-CA"/>
          </a:p>
        </p:txBody>
      </p:sp>
    </p:spTree>
    <p:extLst>
      <p:ext uri="{BB962C8B-B14F-4D97-AF65-F5344CB8AC3E}">
        <p14:creationId xmlns:p14="http://schemas.microsoft.com/office/powerpoint/2010/main" val="683269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B5AF8-990F-DD48-9813-F4A54E273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C2B00-2B54-2FF6-77FD-CC73DBB45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9651B-D6B3-BDB9-8235-FB8AB25B0DE4}"/>
              </a:ext>
            </a:extLst>
          </p:cNvPr>
          <p:cNvSpPr>
            <a:spLocks noGrp="1"/>
          </p:cNvSpPr>
          <p:nvPr>
            <p:ph type="body" idx="1"/>
          </p:nvPr>
        </p:nvSpPr>
        <p:spPr/>
        <p:txBody>
          <a:bodyPr/>
          <a:lstStyle/>
          <a:p>
            <a:endParaRPr lang="en-CA" dirty="0">
              <a:ea typeface="Calibri"/>
              <a:cs typeface="Calibri"/>
            </a:endParaRPr>
          </a:p>
        </p:txBody>
      </p:sp>
      <p:sp>
        <p:nvSpPr>
          <p:cNvPr id="4" name="Slide Number Placeholder 3">
            <a:extLst>
              <a:ext uri="{FF2B5EF4-FFF2-40B4-BE49-F238E27FC236}">
                <a16:creationId xmlns:a16="http://schemas.microsoft.com/office/drawing/2014/main" id="{612F410A-CBB7-4431-C59D-1773FEE164FE}"/>
              </a:ext>
            </a:extLst>
          </p:cNvPr>
          <p:cNvSpPr>
            <a:spLocks noGrp="1"/>
          </p:cNvSpPr>
          <p:nvPr>
            <p:ph type="sldNum" sz="quarter" idx="5"/>
          </p:nvPr>
        </p:nvSpPr>
        <p:spPr/>
        <p:txBody>
          <a:bodyPr/>
          <a:lstStyle/>
          <a:p>
            <a:fld id="{B0D2BA63-60C9-4CAE-A645-A06F3FE5F610}" type="slidenum">
              <a:rPr lang="en-CA" smtClean="0"/>
              <a:t>32</a:t>
            </a:fld>
            <a:endParaRPr lang="en-CA"/>
          </a:p>
        </p:txBody>
      </p:sp>
    </p:spTree>
    <p:extLst>
      <p:ext uri="{BB962C8B-B14F-4D97-AF65-F5344CB8AC3E}">
        <p14:creationId xmlns:p14="http://schemas.microsoft.com/office/powerpoint/2010/main" val="3551756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CA" dirty="0"/>
          </a:p>
        </p:txBody>
      </p:sp>
      <p:sp>
        <p:nvSpPr>
          <p:cNvPr id="4" name="Slide Number Placeholder 3"/>
          <p:cNvSpPr>
            <a:spLocks noGrp="1"/>
          </p:cNvSpPr>
          <p:nvPr>
            <p:ph type="sldNum" sz="quarter" idx="5"/>
          </p:nvPr>
        </p:nvSpPr>
        <p:spPr/>
        <p:txBody>
          <a:bodyPr/>
          <a:lstStyle/>
          <a:p>
            <a:fld id="{B0D2BA63-60C9-4CAE-A645-A06F3FE5F610}" type="slidenum">
              <a:rPr lang="en-CA" smtClean="0"/>
              <a:t>33</a:t>
            </a:fld>
            <a:endParaRPr lang="en-CA"/>
          </a:p>
        </p:txBody>
      </p:sp>
    </p:spTree>
    <p:extLst>
      <p:ext uri="{BB962C8B-B14F-4D97-AF65-F5344CB8AC3E}">
        <p14:creationId xmlns:p14="http://schemas.microsoft.com/office/powerpoint/2010/main" val="1486057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a typeface="Calibri"/>
              <a:cs typeface="Calibri"/>
            </a:endParaRPr>
          </a:p>
          <a:p>
            <a:endParaRPr lang="en-CA" dirty="0">
              <a:ea typeface="Calibri"/>
              <a:cs typeface="Calibri"/>
            </a:endParaRPr>
          </a:p>
          <a:p>
            <a:endParaRPr lang="en-CA" dirty="0">
              <a:ea typeface="Calibri"/>
              <a:cs typeface="Calibri"/>
            </a:endParaRPr>
          </a:p>
          <a:p>
            <a:endParaRPr lang="en-CA" dirty="0">
              <a:ea typeface="Calibri"/>
              <a:cs typeface="Calibri"/>
            </a:endParaRPr>
          </a:p>
          <a:p>
            <a:endParaRPr lang="en-CA" dirty="0">
              <a:ea typeface="Calibri"/>
              <a:cs typeface="Calibri"/>
            </a:endParaRPr>
          </a:p>
          <a:p>
            <a:endParaRPr lang="en-CA" dirty="0">
              <a:ea typeface="Calibri"/>
              <a:cs typeface="Calibri"/>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34</a:t>
            </a:fld>
            <a:endParaRPr lang="en-CA"/>
          </a:p>
        </p:txBody>
      </p:sp>
    </p:spTree>
    <p:extLst>
      <p:ext uri="{BB962C8B-B14F-4D97-AF65-F5344CB8AC3E}">
        <p14:creationId xmlns:p14="http://schemas.microsoft.com/office/powerpoint/2010/main" val="3441575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0D2BA63-60C9-4CAE-A645-A06F3FE5F610}" type="slidenum">
              <a:rPr lang="en-CA" smtClean="0"/>
              <a:t>35</a:t>
            </a:fld>
            <a:endParaRPr lang="en-CA"/>
          </a:p>
        </p:txBody>
      </p:sp>
    </p:spTree>
    <p:extLst>
      <p:ext uri="{BB962C8B-B14F-4D97-AF65-F5344CB8AC3E}">
        <p14:creationId xmlns:p14="http://schemas.microsoft.com/office/powerpoint/2010/main" val="2652456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CA"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a:buChar char="•"/>
              <a:defRPr/>
            </a:pPr>
            <a:endParaRPr lang="en-CA" sz="18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200" dirty="0">
                <a:effectLst/>
                <a:latin typeface="Calibri"/>
                <a:ea typeface="Calibri"/>
                <a:cs typeface="Calibri"/>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CA" sz="1200" dirty="0">
              <a:effectLst/>
              <a:latin typeface="Calibri" panose="020F0502020204030204" pitchFamily="34" charset="0"/>
              <a:ea typeface="Calibri" panose="020F0502020204030204" pitchFamily="34" charset="0"/>
            </a:endParaRPr>
          </a:p>
          <a:p>
            <a:pPr marL="0" lvl="0" indent="0">
              <a:buFont typeface="+mj-lt"/>
              <a:buNone/>
            </a:pPr>
            <a:endParaRPr lang="en-CA"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36</a:t>
            </a:fld>
            <a:endParaRPr lang="en-CA"/>
          </a:p>
        </p:txBody>
      </p:sp>
    </p:spTree>
    <p:extLst>
      <p:ext uri="{BB962C8B-B14F-4D97-AF65-F5344CB8AC3E}">
        <p14:creationId xmlns:p14="http://schemas.microsoft.com/office/powerpoint/2010/main" val="3446716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D2BA63-60C9-4CAE-A645-A06F3FE5F610}" type="slidenum">
              <a:rPr lang="en-CA" smtClean="0"/>
              <a:t>37</a:t>
            </a:fld>
            <a:endParaRPr lang="en-CA"/>
          </a:p>
        </p:txBody>
      </p:sp>
    </p:spTree>
    <p:extLst>
      <p:ext uri="{BB962C8B-B14F-4D97-AF65-F5344CB8AC3E}">
        <p14:creationId xmlns:p14="http://schemas.microsoft.com/office/powerpoint/2010/main" val="4242757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1200"/>
              </a:spcAft>
              <a:buFont typeface="+mj-lt"/>
              <a:buAutoNum type="arabicPeriod"/>
            </a:pPr>
            <a:endParaRPr lang="en-CA" sz="1200" dirty="0">
              <a:solidFill>
                <a:srgbClr val="333F50"/>
              </a:solidFill>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38</a:t>
            </a:fld>
            <a:endParaRPr lang="en-CA"/>
          </a:p>
        </p:txBody>
      </p:sp>
    </p:spTree>
    <p:extLst>
      <p:ext uri="{BB962C8B-B14F-4D97-AF65-F5344CB8AC3E}">
        <p14:creationId xmlns:p14="http://schemas.microsoft.com/office/powerpoint/2010/main" val="1791185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b="1" kern="1200" dirty="0">
              <a:solidFill>
                <a:srgbClr val="333F50"/>
              </a:solidFill>
              <a:effectLst/>
              <a:latin typeface="+mn-lt"/>
              <a:ea typeface="+mn-ea"/>
              <a:cs typeface="+mn-cs"/>
            </a:endParaRPr>
          </a:p>
          <a:p>
            <a:endParaRPr lang="en-CA" sz="1800" dirty="0">
              <a:effectLst/>
              <a:latin typeface="Times New Roman" panose="02020603050405020304" pitchFamily="18" charset="0"/>
              <a:ea typeface="Calibri" panose="020F0502020204030204" pitchFamily="34" charset="0"/>
            </a:endParaRPr>
          </a:p>
          <a:p>
            <a:endParaRPr lang="en-CA" sz="1800" dirty="0">
              <a:effectLst/>
              <a:latin typeface="Times New Roman" panose="02020603050405020304" pitchFamily="18" charset="0"/>
              <a:ea typeface="Calibri" panose="020F0502020204030204" pitchFamily="34" charset="0"/>
            </a:endParaRPr>
          </a:p>
          <a:p>
            <a:r>
              <a:rPr lang="en-US" sz="1800" dirty="0">
                <a:solidFill>
                  <a:srgbClr val="1F497D"/>
                </a:solidFill>
                <a:effectLst/>
                <a:latin typeface="Calibri" panose="020F0502020204030204" pitchFamily="34" charset="0"/>
                <a:ea typeface="Calibri" panose="020F0502020204030204" pitchFamily="34" charset="0"/>
              </a:rPr>
              <a:t> </a:t>
            </a:r>
            <a:endParaRPr lang="en-CA" sz="1800" dirty="0">
              <a:effectLst/>
              <a:latin typeface="Times New Roman" panose="02020603050405020304" pitchFamily="18" charset="0"/>
              <a:ea typeface="Calibri" panose="020F0502020204030204" pitchFamily="34" charset="0"/>
            </a:endParaRPr>
          </a:p>
          <a:p>
            <a:endParaRPr lang="en-US" b="1" dirty="0"/>
          </a:p>
        </p:txBody>
      </p:sp>
      <p:sp>
        <p:nvSpPr>
          <p:cNvPr id="4" name="Slide Number Placeholder 3"/>
          <p:cNvSpPr>
            <a:spLocks noGrp="1"/>
          </p:cNvSpPr>
          <p:nvPr>
            <p:ph type="sldNum" sz="quarter" idx="10"/>
          </p:nvPr>
        </p:nvSpPr>
        <p:spPr/>
        <p:txBody>
          <a:bodyPr/>
          <a:lstStyle/>
          <a:p>
            <a:fld id="{7174A8C7-8485-4E8F-81CA-1CD97946DF9A}" type="slidenum">
              <a:rPr lang="en-US" smtClean="0"/>
              <a:t>39</a:t>
            </a:fld>
            <a:endParaRPr lang="en-US"/>
          </a:p>
        </p:txBody>
      </p:sp>
    </p:spTree>
    <p:extLst>
      <p:ext uri="{BB962C8B-B14F-4D97-AF65-F5344CB8AC3E}">
        <p14:creationId xmlns:p14="http://schemas.microsoft.com/office/powerpoint/2010/main" val="630251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37C469-BC9F-40C9-985D-E34018594444}" type="slidenum">
              <a:rPr lang="en-US" smtClean="0"/>
              <a:pPr/>
              <a:t>4</a:t>
            </a:fld>
            <a:endParaRPr lang="en-US"/>
          </a:p>
        </p:txBody>
      </p:sp>
    </p:spTree>
    <p:extLst>
      <p:ext uri="{BB962C8B-B14F-4D97-AF65-F5344CB8AC3E}">
        <p14:creationId xmlns:p14="http://schemas.microsoft.com/office/powerpoint/2010/main" val="1246284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ea typeface="Calibri"/>
              <a:cs typeface="Calibri"/>
            </a:endParaRPr>
          </a:p>
        </p:txBody>
      </p:sp>
      <p:sp>
        <p:nvSpPr>
          <p:cNvPr id="4" name="Slide Number Placeholder 3"/>
          <p:cNvSpPr>
            <a:spLocks noGrp="1"/>
          </p:cNvSpPr>
          <p:nvPr>
            <p:ph type="sldNum" sz="quarter" idx="5"/>
          </p:nvPr>
        </p:nvSpPr>
        <p:spPr/>
        <p:txBody>
          <a:bodyPr/>
          <a:lstStyle/>
          <a:p>
            <a:fld id="{B0D2BA63-60C9-4CAE-A645-A06F3FE5F610}" type="slidenum">
              <a:rPr lang="en-CA" smtClean="0"/>
              <a:t>40</a:t>
            </a:fld>
            <a:endParaRPr lang="en-CA"/>
          </a:p>
        </p:txBody>
      </p:sp>
    </p:spTree>
    <p:extLst>
      <p:ext uri="{BB962C8B-B14F-4D97-AF65-F5344CB8AC3E}">
        <p14:creationId xmlns:p14="http://schemas.microsoft.com/office/powerpoint/2010/main" val="263026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BAF0-BBEE-88A9-CC8D-A1583D2F4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99731-F45F-40AD-E956-1E345BAC9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43952-BF9C-1D13-EA7D-EDE5C66379B3}"/>
              </a:ext>
            </a:extLst>
          </p:cNvPr>
          <p:cNvSpPr>
            <a:spLocks noGrp="1"/>
          </p:cNvSpPr>
          <p:nvPr>
            <p:ph type="body" idx="1"/>
          </p:nvPr>
        </p:nvSpPr>
        <p:spPr/>
        <p:txBody>
          <a:bodyPr/>
          <a:lstStyle/>
          <a:p>
            <a:endParaRPr lang="en-CA" b="1" dirty="0">
              <a:ea typeface="Calibri"/>
              <a:cs typeface="Calibri"/>
            </a:endParaRPr>
          </a:p>
        </p:txBody>
      </p:sp>
      <p:sp>
        <p:nvSpPr>
          <p:cNvPr id="4" name="Slide Number Placeholder 3">
            <a:extLst>
              <a:ext uri="{FF2B5EF4-FFF2-40B4-BE49-F238E27FC236}">
                <a16:creationId xmlns:a16="http://schemas.microsoft.com/office/drawing/2014/main" id="{0F93BC30-6CD1-9DCD-99D8-3FAFD0063F6C}"/>
              </a:ext>
            </a:extLst>
          </p:cNvPr>
          <p:cNvSpPr>
            <a:spLocks noGrp="1"/>
          </p:cNvSpPr>
          <p:nvPr>
            <p:ph type="sldNum" sz="quarter" idx="10"/>
          </p:nvPr>
        </p:nvSpPr>
        <p:spPr/>
        <p:txBody>
          <a:bodyPr/>
          <a:lstStyle/>
          <a:p>
            <a:fld id="{B0D2BA63-60C9-4CAE-A645-A06F3FE5F610}" type="slidenum">
              <a:rPr lang="en-CA" smtClean="0"/>
              <a:t>5</a:t>
            </a:fld>
            <a:endParaRPr lang="en-CA"/>
          </a:p>
        </p:txBody>
      </p:sp>
    </p:spTree>
    <p:extLst>
      <p:ext uri="{BB962C8B-B14F-4D97-AF65-F5344CB8AC3E}">
        <p14:creationId xmlns:p14="http://schemas.microsoft.com/office/powerpoint/2010/main" val="806526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ea typeface="Calibri"/>
              <a:cs typeface="Calibri"/>
            </a:endParaRPr>
          </a:p>
        </p:txBody>
      </p:sp>
      <p:sp>
        <p:nvSpPr>
          <p:cNvPr id="4" name="Slide Number Placeholder 3"/>
          <p:cNvSpPr>
            <a:spLocks noGrp="1"/>
          </p:cNvSpPr>
          <p:nvPr>
            <p:ph type="sldNum" sz="quarter" idx="10"/>
          </p:nvPr>
        </p:nvSpPr>
        <p:spPr/>
        <p:txBody>
          <a:bodyPr/>
          <a:lstStyle/>
          <a:p>
            <a:fld id="{B0D2BA63-60C9-4CAE-A645-A06F3FE5F610}" type="slidenum">
              <a:rPr lang="en-CA" smtClean="0"/>
              <a:t>6</a:t>
            </a:fld>
            <a:endParaRPr lang="en-CA"/>
          </a:p>
        </p:txBody>
      </p:sp>
    </p:spTree>
    <p:extLst>
      <p:ext uri="{BB962C8B-B14F-4D97-AF65-F5344CB8AC3E}">
        <p14:creationId xmlns:p14="http://schemas.microsoft.com/office/powerpoint/2010/main" val="339821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a:p>
            <a:endParaRPr lang="en-CA" b="1" dirty="0"/>
          </a:p>
        </p:txBody>
      </p:sp>
      <p:sp>
        <p:nvSpPr>
          <p:cNvPr id="4" name="Slide Number Placeholder 3"/>
          <p:cNvSpPr>
            <a:spLocks noGrp="1"/>
          </p:cNvSpPr>
          <p:nvPr>
            <p:ph type="sldNum" sz="quarter" idx="10"/>
          </p:nvPr>
        </p:nvSpPr>
        <p:spPr/>
        <p:txBody>
          <a:bodyPr/>
          <a:lstStyle/>
          <a:p>
            <a:fld id="{B0D2BA63-60C9-4CAE-A645-A06F3FE5F610}" type="slidenum">
              <a:rPr lang="en-CA" smtClean="0"/>
              <a:t>7</a:t>
            </a:fld>
            <a:endParaRPr lang="en-CA"/>
          </a:p>
        </p:txBody>
      </p:sp>
    </p:spTree>
    <p:extLst>
      <p:ext uri="{BB962C8B-B14F-4D97-AF65-F5344CB8AC3E}">
        <p14:creationId xmlns:p14="http://schemas.microsoft.com/office/powerpoint/2010/main" val="124472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5000"/>
              </a:lnSpc>
              <a:spcBef>
                <a:spcPts val="0"/>
              </a:spcBef>
              <a:spcAft>
                <a:spcPts val="600"/>
              </a:spcAft>
              <a:buFont typeface="Arial" panose="020B0604020202020204" pitchFamily="34" charset="0"/>
              <a:buChar char="•"/>
            </a:pPr>
            <a:endParaRPr lang="en-GB"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0D2BA63-60C9-4CAE-A645-A06F3FE5F610}" type="slidenum">
              <a:rPr lang="en-CA" smtClean="0"/>
              <a:t>8</a:t>
            </a:fld>
            <a:endParaRPr lang="en-CA"/>
          </a:p>
        </p:txBody>
      </p:sp>
    </p:spTree>
    <p:extLst>
      <p:ext uri="{BB962C8B-B14F-4D97-AF65-F5344CB8AC3E}">
        <p14:creationId xmlns:p14="http://schemas.microsoft.com/office/powerpoint/2010/main" val="313020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7174A8C7-8485-4E8F-81CA-1CD97946DF9A}" type="slidenum">
              <a:rPr lang="en-US" smtClean="0"/>
              <a:t>9</a:t>
            </a:fld>
            <a:endParaRPr lang="en-US"/>
          </a:p>
        </p:txBody>
      </p:sp>
    </p:spTree>
    <p:extLst>
      <p:ext uri="{BB962C8B-B14F-4D97-AF65-F5344CB8AC3E}">
        <p14:creationId xmlns:p14="http://schemas.microsoft.com/office/powerpoint/2010/main" val="34444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5F6DD1-D78F-4A88-A0D5-2C85BBD73B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3678B55-D7D8-49DF-AE20-D7B054D53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D85E0-E033-4B14-9352-240C538BD85F}"/>
              </a:ext>
            </a:extLst>
          </p:cNvPr>
          <p:cNvSpPr>
            <a:spLocks noGrp="1"/>
          </p:cNvSpPr>
          <p:nvPr>
            <p:ph type="sldNum" sz="quarter" idx="12"/>
          </p:nvPr>
        </p:nvSpPr>
        <p:spPr/>
        <p:txBody>
          <a:bodyPr/>
          <a:lstStyle>
            <a:lvl1pPr>
              <a:defRPr>
                <a:solidFill>
                  <a:schemeClr val="bg2">
                    <a:lumMod val="50000"/>
                  </a:schemeClr>
                </a:solidFill>
              </a:defRPr>
            </a:lvl1pPr>
          </a:lstStyle>
          <a:p>
            <a:fld id="{CC712354-B87A-C643-A32E-40CC1505842A}" type="slidenum">
              <a:rPr lang="en-US" smtClean="0"/>
              <a:pPr/>
              <a:t>‹#›</a:t>
            </a:fld>
            <a:endParaRPr lang="en-US"/>
          </a:p>
        </p:txBody>
      </p:sp>
      <p:sp>
        <p:nvSpPr>
          <p:cNvPr id="8" name="Text Placeholder 7"/>
          <p:cNvSpPr>
            <a:spLocks noGrp="1"/>
          </p:cNvSpPr>
          <p:nvPr>
            <p:ph type="body" sz="quarter" idx="13" hasCustomPrompt="1"/>
          </p:nvPr>
        </p:nvSpPr>
        <p:spPr>
          <a:xfrm>
            <a:off x="2438399" y="2909454"/>
            <a:ext cx="7342909" cy="2037195"/>
          </a:xfrm>
        </p:spPr>
        <p:txBody>
          <a:bodyPr>
            <a:normAutofit/>
          </a:bodyPr>
          <a:lstStyle>
            <a:lvl1pPr marL="0" indent="0" algn="ctr">
              <a:buNone/>
              <a:defRPr sz="5400" b="0" baseline="0">
                <a:solidFill>
                  <a:srgbClr val="0A9895"/>
                </a:solidFill>
              </a:defRPr>
            </a:lvl1pPr>
            <a:lvl2pPr algn="ctr">
              <a:defRPr/>
            </a:lvl2pPr>
          </a:lstStyle>
          <a:p>
            <a:pPr lvl="0"/>
            <a:r>
              <a:rPr lang="en-US"/>
              <a:t>Section Name Click to edit Master text style</a:t>
            </a:r>
          </a:p>
        </p:txBody>
      </p:sp>
    </p:spTree>
    <p:extLst>
      <p:ext uri="{BB962C8B-B14F-4D97-AF65-F5344CB8AC3E}">
        <p14:creationId xmlns:p14="http://schemas.microsoft.com/office/powerpoint/2010/main" val="350644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A989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5F6DD1-D78F-4A88-A0D5-2C85BBD73B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3678B55-D7D8-49DF-AE20-D7B054D53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D85E0-E033-4B14-9352-240C538BD85F}"/>
              </a:ext>
            </a:extLst>
          </p:cNvPr>
          <p:cNvSpPr>
            <a:spLocks noGrp="1"/>
          </p:cNvSpPr>
          <p:nvPr>
            <p:ph type="sldNum" sz="quarter" idx="12"/>
          </p:nvPr>
        </p:nvSpPr>
        <p:spPr/>
        <p:txBody>
          <a:bodyPr/>
          <a:lstStyle>
            <a:lvl1pPr>
              <a:defRPr sz="3200">
                <a:solidFill>
                  <a:schemeClr val="bg1"/>
                </a:solidFill>
              </a:defRPr>
            </a:lvl1pPr>
          </a:lstStyle>
          <a:p>
            <a:fld id="{CC712354-B87A-C643-A32E-40CC1505842A}" type="slidenum">
              <a:rPr lang="en-US" smtClean="0"/>
              <a:pPr/>
              <a:t>‹#›</a:t>
            </a:fld>
            <a:endParaRPr lang="en-US"/>
          </a:p>
        </p:txBody>
      </p:sp>
      <p:sp>
        <p:nvSpPr>
          <p:cNvPr id="8" name="Text Placeholder 7"/>
          <p:cNvSpPr>
            <a:spLocks noGrp="1"/>
          </p:cNvSpPr>
          <p:nvPr>
            <p:ph type="body" sz="quarter" idx="13" hasCustomPrompt="1"/>
          </p:nvPr>
        </p:nvSpPr>
        <p:spPr>
          <a:xfrm>
            <a:off x="2438399" y="2909454"/>
            <a:ext cx="7342909" cy="2037195"/>
          </a:xfrm>
        </p:spPr>
        <p:txBody>
          <a:bodyPr>
            <a:normAutofit/>
          </a:bodyPr>
          <a:lstStyle>
            <a:lvl1pPr marL="0" indent="0" algn="ctr">
              <a:buNone/>
              <a:defRPr sz="5400" b="0" baseline="0">
                <a:solidFill>
                  <a:schemeClr val="bg1"/>
                </a:solidFill>
              </a:defRPr>
            </a:lvl1pPr>
            <a:lvl2pPr algn="ctr">
              <a:defRPr/>
            </a:lvl2pPr>
          </a:lstStyle>
          <a:p>
            <a:pPr lvl="0"/>
            <a:r>
              <a:rPr lang="en-US"/>
              <a:t>Section Name Click to edit Master text style</a:t>
            </a:r>
          </a:p>
        </p:txBody>
      </p:sp>
    </p:spTree>
    <p:extLst>
      <p:ext uri="{BB962C8B-B14F-4D97-AF65-F5344CB8AC3E}">
        <p14:creationId xmlns:p14="http://schemas.microsoft.com/office/powerpoint/2010/main" val="17631428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DDEA-3C29-45BC-8BA6-336962F8DF9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ABA9DCB-EDA5-4C35-95D8-1112CEEF09C2}"/>
              </a:ext>
            </a:extLst>
          </p:cNvPr>
          <p:cNvSpPr>
            <a:spLocks noGrp="1"/>
          </p:cNvSpPr>
          <p:nvPr>
            <p:ph sz="half" idx="1"/>
          </p:nvPr>
        </p:nvSpPr>
        <p:spPr>
          <a:xfrm>
            <a:off x="838200" y="2040467"/>
            <a:ext cx="4876800" cy="4136496"/>
          </a:xfrm>
        </p:spPr>
        <p:txBody>
          <a:bodyPr/>
          <a:lstStyle>
            <a:lvl1pPr>
              <a:defRPr sz="22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5E571CE-4287-47F7-8992-4E3A3388D4A0}"/>
              </a:ext>
            </a:extLst>
          </p:cNvPr>
          <p:cNvSpPr>
            <a:spLocks noGrp="1"/>
          </p:cNvSpPr>
          <p:nvPr>
            <p:ph sz="half" idx="2"/>
          </p:nvPr>
        </p:nvSpPr>
        <p:spPr>
          <a:xfrm>
            <a:off x="6544734" y="2040467"/>
            <a:ext cx="4809066" cy="4136496"/>
          </a:xfrm>
        </p:spPr>
        <p:txBody>
          <a:bodyPr>
            <a:normAutofit/>
          </a:bodyPr>
          <a:lstStyle>
            <a:lvl1pPr>
              <a:defRPr sz="22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383B60C-6DFF-4734-B7BD-51065121737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3CFD9DE-1327-46FB-BCF6-0CA3151FE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3AD12-CCA0-4AB9-83BF-A59CF8D0E68D}"/>
              </a:ext>
            </a:extLst>
          </p:cNvPr>
          <p:cNvSpPr>
            <a:spLocks noGrp="1"/>
          </p:cNvSpPr>
          <p:nvPr>
            <p:ph type="sldNum" sz="quarter" idx="12"/>
          </p:nvPr>
        </p:nvSpPr>
        <p:spPr/>
        <p:txBody>
          <a:bodyPr/>
          <a:lstStyle/>
          <a:p>
            <a:fld id="{CC712354-B87A-C643-A32E-40CC1505842A}" type="slidenum">
              <a:rPr lang="en-US" smtClean="0">
                <a:solidFill>
                  <a:prstClr val="black">
                    <a:lumMod val="65000"/>
                    <a:lumOff val="35000"/>
                  </a:prstClr>
                </a:solidFill>
              </a:rPr>
              <a:pPr/>
              <a:t>‹#›</a:t>
            </a:fld>
            <a:endParaRPr lang="en-US">
              <a:solidFill>
                <a:prstClr val="black">
                  <a:lumMod val="65000"/>
                  <a:lumOff val="35000"/>
                </a:prstClr>
              </a:solidFill>
            </a:endParaRPr>
          </a:p>
        </p:txBody>
      </p:sp>
      <p:cxnSp>
        <p:nvCxnSpPr>
          <p:cNvPr id="8" name="Straight Connector 7"/>
          <p:cNvCxnSpPr/>
          <p:nvPr userDrawn="1"/>
        </p:nvCxnSpPr>
        <p:spPr>
          <a:xfrm flipH="1">
            <a:off x="6096000" y="2040467"/>
            <a:ext cx="8467" cy="4044139"/>
          </a:xfrm>
          <a:prstGeom prst="line">
            <a:avLst/>
          </a:prstGeom>
          <a:ln>
            <a:solidFill>
              <a:srgbClr val="D7DF23"/>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170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DAB0-2DD0-4B6D-A2DA-913BE0CAAC2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196FB3D-68AC-4C99-AEF2-E03D31522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E10AE-57A0-4F5B-98FE-C3F756B93F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466E8A2-B3A5-42C5-A7A8-EF47B7339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36A73-8C3C-4A03-B3D2-0936EC2DA6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4B24AFC-F0E3-4A32-87BE-C4FEF822ECC9}"/>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A384FC19-B889-4B1A-8B29-F58001C0CF0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835C3C6-B7DE-4D3E-BAAA-739A41448643}"/>
              </a:ext>
            </a:extLst>
          </p:cNvPr>
          <p:cNvSpPr>
            <a:spLocks noGrp="1"/>
          </p:cNvSpPr>
          <p:nvPr>
            <p:ph type="sldNum" sz="quarter" idx="12"/>
          </p:nvPr>
        </p:nvSpPr>
        <p:spPr/>
        <p:txBody>
          <a:bodyPr/>
          <a:lstStyle/>
          <a:p>
            <a:fld id="{917C2F62-374C-4BDF-B7EF-DF96D5639155}" type="slidenum">
              <a:rPr lang="en-CA" smtClean="0"/>
              <a:t>‹#›</a:t>
            </a:fld>
            <a:endParaRPr lang="en-CA"/>
          </a:p>
        </p:txBody>
      </p:sp>
    </p:spTree>
    <p:extLst>
      <p:ext uri="{BB962C8B-B14F-4D97-AF65-F5344CB8AC3E}">
        <p14:creationId xmlns:p14="http://schemas.microsoft.com/office/powerpoint/2010/main" val="268576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0828"/>
            <a:ext cx="10515600" cy="1325563"/>
          </a:xfrm>
        </p:spPr>
        <p:txBody>
          <a:bodyPr>
            <a:normAutofit/>
          </a:bodyPr>
          <a:lstStyle>
            <a:lvl1pPr marL="0">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lnSpc>
                <a:spcPct val="100000"/>
              </a:lnSpc>
              <a:spcAft>
                <a:spcPts val="600"/>
              </a:spcAft>
              <a:buClr>
                <a:srgbClr val="E0EF1F"/>
              </a:buClr>
              <a:defRPr sz="2800"/>
            </a:lvl1pPr>
            <a:lvl2pPr marL="512763" indent="-312738">
              <a:lnSpc>
                <a:spcPct val="100000"/>
              </a:lnSpc>
              <a:spcAft>
                <a:spcPts val="600"/>
              </a:spcAft>
              <a:buClr>
                <a:srgbClr val="E0EF1F"/>
              </a:buClr>
              <a:buFont typeface="Arial" panose="020B0604020202020204" pitchFamily="34" charset="0"/>
              <a:buChar char="•"/>
              <a:defRPr sz="2800"/>
            </a:lvl2pPr>
            <a:lvl3pPr marL="1316038" indent="-363538">
              <a:buClr>
                <a:srgbClr val="E0EF1F"/>
              </a:buClr>
              <a:buFont typeface="Arial" panose="020B0604020202020204" pitchFamily="34" charset="0"/>
              <a:buChar char="•"/>
              <a:defRPr sz="2400"/>
            </a:lvl3pPr>
            <a:lvl4pPr marL="1316038" indent="-363538">
              <a:buClr>
                <a:srgbClr val="E0EF1F"/>
              </a:buClr>
              <a:buFont typeface="Arial" panose="020B0604020202020204" pitchFamily="34" charset="0"/>
              <a:buChar char="•"/>
              <a:defRPr sz="2400">
                <a:solidFill>
                  <a:schemeClr val="bg1">
                    <a:lumMod val="50000"/>
                  </a:schemeClr>
                </a:solidFill>
              </a:defRPr>
            </a:lvl4pPr>
            <a:lvl5pPr marL="932688" indent="-182880">
              <a:buClr>
                <a:srgbClr val="C00000"/>
              </a:buClr>
              <a:buFont typeface="Courier New" panose="02070309020205020404" pitchFamily="49" charset="0"/>
              <a:buChar char="o"/>
              <a:defRPr sz="240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155680" y="6266896"/>
            <a:ext cx="1036320" cy="365125"/>
          </a:xfrm>
        </p:spPr>
        <p:txBody>
          <a:bodyPr/>
          <a:lstStyle>
            <a:lvl1pPr>
              <a:defRPr sz="3200">
                <a:solidFill>
                  <a:schemeClr val="bg2">
                    <a:lumMod val="50000"/>
                  </a:schemeClr>
                </a:solidFill>
              </a:defRPr>
            </a:lvl1pPr>
          </a:lstStyle>
          <a:p>
            <a:fld id="{CC712354-B87A-C643-A32E-40CC1505842A}" type="slidenum">
              <a:rPr lang="en-US" smtClean="0"/>
              <a:pPr/>
              <a:t>‹#›</a:t>
            </a:fld>
            <a:endParaRPr lang="en-US"/>
          </a:p>
        </p:txBody>
      </p:sp>
    </p:spTree>
    <p:extLst>
      <p:ext uri="{BB962C8B-B14F-4D97-AF65-F5344CB8AC3E}">
        <p14:creationId xmlns:p14="http://schemas.microsoft.com/office/powerpoint/2010/main" val="371912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gradFill rotWithShape="1">
          <a:gsLst>
            <a:gs pos="0">
              <a:srgbClr val="0A9895"/>
            </a:gs>
            <a:gs pos="99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15932"/>
          </a:xfrm>
        </p:spPr>
        <p:txBody>
          <a:bodyPr>
            <a:normAutofit/>
          </a:bodyPr>
          <a:lstStyle>
            <a:lvl1pPr>
              <a:defRPr sz="3600">
                <a:solidFill>
                  <a:schemeClr val="tx1"/>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689E30-D3F2-4297-89BD-39A9F89560C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5983837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69D6B67-53F4-4B03-ABE2-12FDE0922725}" type="slidenum">
              <a:rPr lang="en-CA" smtClean="0"/>
              <a:t>‹#›</a:t>
            </a:fld>
            <a:endParaRPr lang="en-CA"/>
          </a:p>
        </p:txBody>
      </p:sp>
    </p:spTree>
    <p:extLst>
      <p:ext uri="{BB962C8B-B14F-4D97-AF65-F5344CB8AC3E}">
        <p14:creationId xmlns:p14="http://schemas.microsoft.com/office/powerpoint/2010/main" val="253834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CAB2-5548-4AB6-BF8B-3F3A1FDFF5E4}"/>
              </a:ext>
            </a:extLst>
          </p:cNvPr>
          <p:cNvSpPr>
            <a:spLocks noGrp="1"/>
          </p:cNvSpPr>
          <p:nvPr>
            <p:ph type="title" hasCustomPrompt="1"/>
          </p:nvPr>
        </p:nvSpPr>
        <p:spPr>
          <a:xfrm>
            <a:off x="2124170" y="3193576"/>
            <a:ext cx="7943660" cy="1450785"/>
          </a:xfrm>
          <a:prstGeom prst="rect">
            <a:avLst/>
          </a:prstGeom>
        </p:spPr>
        <p:txBody>
          <a:bodyPr anchor="ctr" anchorCtr="0">
            <a:normAutofit/>
          </a:bodyPr>
          <a:lstStyle>
            <a:lvl1pPr algn="ctr">
              <a:defRPr sz="5400" b="1" baseline="0">
                <a:solidFill>
                  <a:schemeClr val="tx2"/>
                </a:solidFill>
              </a:defRPr>
            </a:lvl1pPr>
          </a:lstStyle>
          <a:p>
            <a:r>
              <a:rPr lang="en-US"/>
              <a:t>Section Title</a:t>
            </a:r>
            <a:endParaRPr lang="en-CA"/>
          </a:p>
        </p:txBody>
      </p:sp>
      <p:sp>
        <p:nvSpPr>
          <p:cNvPr id="4" name="Date Placeholder 3">
            <a:extLst>
              <a:ext uri="{FF2B5EF4-FFF2-40B4-BE49-F238E27FC236}">
                <a16:creationId xmlns:a16="http://schemas.microsoft.com/office/drawing/2014/main" id="{745F6DD1-D78F-4A88-A0D5-2C85BBD73B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3678B55-D7D8-49DF-AE20-D7B054D53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D85E0-E033-4B14-9352-240C538BD85F}"/>
              </a:ext>
            </a:extLst>
          </p:cNvPr>
          <p:cNvSpPr>
            <a:spLocks noGrp="1"/>
          </p:cNvSpPr>
          <p:nvPr>
            <p:ph type="sldNum" sz="quarter" idx="12"/>
          </p:nvPr>
        </p:nvSpPr>
        <p:spPr>
          <a:xfrm>
            <a:off x="9371144" y="6330949"/>
            <a:ext cx="2743200" cy="365125"/>
          </a:xfrm>
        </p:spPr>
        <p:txBody>
          <a:bodyPr/>
          <a:lstStyle>
            <a:lvl1pPr>
              <a:defRPr sz="3600"/>
            </a:lvl1pPr>
          </a:lstStyle>
          <a:p>
            <a:fld id="{CC712354-B87A-C643-A32E-40CC1505842A}" type="slidenum">
              <a:rPr lang="en-US" smtClean="0"/>
              <a:pPr/>
              <a:t>‹#›</a:t>
            </a:fld>
            <a:endParaRPr lang="en-US"/>
          </a:p>
        </p:txBody>
      </p:sp>
    </p:spTree>
    <p:extLst>
      <p:ext uri="{BB962C8B-B14F-4D97-AF65-F5344CB8AC3E}">
        <p14:creationId xmlns:p14="http://schemas.microsoft.com/office/powerpoint/2010/main" val="290018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5820" y="175359"/>
            <a:ext cx="10500360" cy="1325563"/>
          </a:xfrm>
        </p:spPr>
        <p:txBody>
          <a:bodyPr/>
          <a:lstStyle>
            <a:lvl1pPr marL="0">
              <a:defRPr>
                <a:solidFill>
                  <a:schemeClr val="bg1"/>
                </a:solidFill>
              </a:defRPr>
            </a:lvl1pPr>
          </a:lstStyle>
          <a:p>
            <a:r>
              <a:rPr lang="en-US"/>
              <a:t>Standard Slide</a:t>
            </a:r>
          </a:p>
        </p:txBody>
      </p:sp>
      <p:sp>
        <p:nvSpPr>
          <p:cNvPr id="4" name="Date Placeholder 3"/>
          <p:cNvSpPr>
            <a:spLocks noGrp="1"/>
          </p:cNvSpPr>
          <p:nvPr>
            <p:ph type="dt" sz="half" idx="10"/>
          </p:nvPr>
        </p:nvSpPr>
        <p:spPr/>
        <p:txBody>
          <a:bodyPr/>
          <a:lstStyle/>
          <a:p>
            <a:fld id="{F6802DD9-E901-464D-B24C-DB7F74AA010E}" type="datetime1">
              <a:rPr lang="en-US" smtClean="0">
                <a:solidFill>
                  <a:prstClr val="black">
                    <a:tint val="75000"/>
                  </a:prstClr>
                </a:solidFill>
              </a:r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Content Placeholder 2">
            <a:extLst>
              <a:ext uri="{FF2B5EF4-FFF2-40B4-BE49-F238E27FC236}">
                <a16:creationId xmlns:a16="http://schemas.microsoft.com/office/drawing/2014/main" id="{0ABA9DCB-EDA5-4C35-95D8-1112CEEF09C2}"/>
              </a:ext>
            </a:extLst>
          </p:cNvPr>
          <p:cNvSpPr>
            <a:spLocks noGrp="1"/>
          </p:cNvSpPr>
          <p:nvPr>
            <p:ph sz="half" idx="1"/>
          </p:nvPr>
        </p:nvSpPr>
        <p:spPr>
          <a:xfrm>
            <a:off x="838200" y="2270927"/>
            <a:ext cx="10500360" cy="4117172"/>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Slide Number Placeholder 5">
            <a:extLst>
              <a:ext uri="{FF2B5EF4-FFF2-40B4-BE49-F238E27FC236}">
                <a16:creationId xmlns:a16="http://schemas.microsoft.com/office/drawing/2014/main" id="{B19E8B43-D8D9-42A1-BD55-744D05BD5A75}"/>
              </a:ext>
            </a:extLst>
          </p:cNvPr>
          <p:cNvSpPr>
            <a:spLocks noGrp="1"/>
          </p:cNvSpPr>
          <p:nvPr>
            <p:ph type="sldNum" sz="quarter" idx="4"/>
          </p:nvPr>
        </p:nvSpPr>
        <p:spPr>
          <a:xfrm>
            <a:off x="9423400" y="6330949"/>
            <a:ext cx="2743200" cy="365125"/>
          </a:xfrm>
          <a:prstGeom prst="rect">
            <a:avLst/>
          </a:prstGeom>
        </p:spPr>
        <p:txBody>
          <a:bodyPr vert="horz" lIns="91440" tIns="45720" rIns="91440" bIns="45720" rtlCol="0" anchor="ctr"/>
          <a:lstStyle>
            <a:lvl1pPr algn="r">
              <a:defRPr sz="3200">
                <a:solidFill>
                  <a:schemeClr val="tx1">
                    <a:lumMod val="75000"/>
                    <a:lumOff val="25000"/>
                  </a:schemeClr>
                </a:solidFill>
              </a:defRPr>
            </a:lvl1pPr>
          </a:lstStyle>
          <a:p>
            <a:fld id="{CC712354-B87A-C643-A32E-40CC150584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62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EB7C0-13BC-447F-ADA1-7283A61260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C901915-5077-415D-ACF5-8C9FC0EA7EB7}"/>
              </a:ext>
            </a:extLst>
          </p:cNvPr>
          <p:cNvSpPr>
            <a:spLocks noGrp="1"/>
          </p:cNvSpPr>
          <p:nvPr>
            <p:ph type="body" idx="1"/>
          </p:nvPr>
        </p:nvSpPr>
        <p:spPr>
          <a:xfrm>
            <a:off x="838200" y="2142699"/>
            <a:ext cx="10515600" cy="40342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C80BF8-762B-44BD-8563-B9677003F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34D55A7F-3926-47DC-BE9E-70D963A09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48BC1E77-1A11-42DA-8AEB-7BB7FCBC9275}"/>
              </a:ext>
            </a:extLst>
          </p:cNvPr>
          <p:cNvSpPr>
            <a:spLocks noGrp="1"/>
          </p:cNvSpPr>
          <p:nvPr>
            <p:ph type="sldNum" sz="quarter" idx="4"/>
          </p:nvPr>
        </p:nvSpPr>
        <p:spPr>
          <a:xfrm>
            <a:off x="9344891" y="6263849"/>
            <a:ext cx="2743200" cy="365125"/>
          </a:xfrm>
          <a:prstGeom prst="rect">
            <a:avLst/>
          </a:prstGeom>
        </p:spPr>
        <p:txBody>
          <a:bodyPr vert="horz" lIns="91440" tIns="45720" rIns="91440" bIns="45720" rtlCol="0" anchor="ctr"/>
          <a:lstStyle>
            <a:lvl1pPr algn="r">
              <a:defRPr sz="3200">
                <a:solidFill>
                  <a:schemeClr val="bg2">
                    <a:lumMod val="50000"/>
                  </a:schemeClr>
                </a:solidFill>
              </a:defRPr>
            </a:lvl1pPr>
          </a:lstStyle>
          <a:p>
            <a:fld id="{917C2F62-374C-4BDF-B7EF-DF96D5639155}" type="slidenum">
              <a:rPr lang="en-CA" smtClean="0"/>
              <a:pPr/>
              <a:t>‹#›</a:t>
            </a:fld>
            <a:endParaRPr lang="en-CA"/>
          </a:p>
        </p:txBody>
      </p:sp>
    </p:spTree>
    <p:extLst>
      <p:ext uri="{BB962C8B-B14F-4D97-AF65-F5344CB8AC3E}">
        <p14:creationId xmlns:p14="http://schemas.microsoft.com/office/powerpoint/2010/main" val="2975786449"/>
      </p:ext>
    </p:extLst>
  </p:cSld>
  <p:clrMap bg1="lt1" tx1="dk1" bg2="lt2" tx2="dk2" accent1="accent1" accent2="accent2" accent3="accent3" accent4="accent4" accent5="accent5" accent6="accent6" hlink="hlink" folHlink="folHlink"/>
  <p:sldLayoutIdLst>
    <p:sldLayoutId id="2147483699" r:id="rId1"/>
    <p:sldLayoutId id="2147483710" r:id="rId2"/>
    <p:sldLayoutId id="2147483700" r:id="rId3"/>
    <p:sldLayoutId id="2147483701" r:id="rId4"/>
    <p:sldLayoutId id="2147483706" r:id="rId5"/>
    <p:sldLayoutId id="2147483707" r:id="rId6"/>
    <p:sldLayoutId id="2147483713" r:id="rId7"/>
    <p:sldLayoutId id="2147483714" r:id="rId8"/>
    <p:sldLayoutId id="2147483715" r:id="rId9"/>
  </p:sldLayoutIdLst>
  <p:hf hdr="0" ft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3D816"/>
        </a:buClr>
        <a:buFont typeface="Arial" panose="020B0604020202020204" pitchFamily="34" charset="0"/>
        <a:buChar char="•"/>
        <a:defRPr sz="2400" kern="1200">
          <a:solidFill>
            <a:schemeClr val="tx2">
              <a:lumMod val="75000"/>
            </a:schemeClr>
          </a:solidFill>
          <a:latin typeface="+mj-lt"/>
          <a:ea typeface="+mn-ea"/>
          <a:cs typeface="+mn-cs"/>
        </a:defRPr>
      </a:lvl1pPr>
      <a:lvl2pPr marL="685800" indent="-228600" algn="l" defTabSz="914400" rtl="0" eaLnBrk="1" latinLnBrk="0" hangingPunct="1">
        <a:lnSpc>
          <a:spcPct val="90000"/>
        </a:lnSpc>
        <a:spcBef>
          <a:spcPts val="500"/>
        </a:spcBef>
        <a:buClr>
          <a:srgbClr val="D3D816"/>
        </a:buClr>
        <a:buFont typeface="Arial" panose="020B0604020202020204" pitchFamily="34" charset="0"/>
        <a:buChar char="•"/>
        <a:defRPr sz="2400" kern="1200">
          <a:solidFill>
            <a:schemeClr val="tx2">
              <a:lumMod val="75000"/>
            </a:schemeClr>
          </a:solidFill>
          <a:latin typeface="+mj-lt"/>
          <a:ea typeface="+mn-ea"/>
          <a:cs typeface="+mn-cs"/>
        </a:defRPr>
      </a:lvl2pPr>
      <a:lvl3pPr marL="1143000" indent="-228600" algn="l" defTabSz="914400" rtl="0" eaLnBrk="1" latinLnBrk="0" hangingPunct="1">
        <a:lnSpc>
          <a:spcPct val="90000"/>
        </a:lnSpc>
        <a:spcBef>
          <a:spcPts val="500"/>
        </a:spcBef>
        <a:buClr>
          <a:srgbClr val="D3D816"/>
        </a:buClr>
        <a:buFont typeface="Arial" panose="020B0604020202020204" pitchFamily="34" charset="0"/>
        <a:buChar char="•"/>
        <a:defRPr sz="2000" kern="1200">
          <a:solidFill>
            <a:schemeClr val="tx2">
              <a:lumMod val="75000"/>
            </a:schemeClr>
          </a:solidFill>
          <a:latin typeface="+mj-lt"/>
          <a:ea typeface="+mn-ea"/>
          <a:cs typeface="+mn-cs"/>
        </a:defRPr>
      </a:lvl3pPr>
      <a:lvl4pPr marL="1600200" indent="-228600" algn="l" defTabSz="914400" rtl="0" eaLnBrk="1" latinLnBrk="0" hangingPunct="1">
        <a:lnSpc>
          <a:spcPct val="90000"/>
        </a:lnSpc>
        <a:spcBef>
          <a:spcPts val="500"/>
        </a:spcBef>
        <a:buClr>
          <a:srgbClr val="D3D816"/>
        </a:buClr>
        <a:buFont typeface="Arial" panose="020B0604020202020204" pitchFamily="34" charset="0"/>
        <a:buChar char="•"/>
        <a:defRPr sz="1800" kern="1200">
          <a:solidFill>
            <a:schemeClr val="tx2">
              <a:lumMod val="75000"/>
            </a:schemeClr>
          </a:solidFill>
          <a:latin typeface="+mj-lt"/>
          <a:ea typeface="+mn-ea"/>
          <a:cs typeface="+mn-cs"/>
        </a:defRPr>
      </a:lvl4pPr>
      <a:lvl5pPr marL="2057400" indent="-228600" algn="l" defTabSz="914400" rtl="0" eaLnBrk="1" latinLnBrk="0" hangingPunct="1">
        <a:lnSpc>
          <a:spcPct val="90000"/>
        </a:lnSpc>
        <a:spcBef>
          <a:spcPts val="500"/>
        </a:spcBef>
        <a:buClr>
          <a:srgbClr val="D3D816"/>
        </a:buClr>
        <a:buFont typeface="Arial" panose="020B0604020202020204" pitchFamily="34" charset="0"/>
        <a:buChar char="•"/>
        <a:defRPr sz="1800" kern="1200">
          <a:solidFill>
            <a:schemeClr val="tx2">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294_257EB2C3.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www.fnesc.ca/wp/wp-content/uploads/2024/05/BCTEA-Guiding-Principles-for-Transportation.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2.gov.bc.ca/gov/content/education-training/k-12/administration/capital/program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hemeOverride" Target="../theme/themeOverride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mailto:bceducation@sac-isc.gc.ca"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mailto:bctea@gov.bc.ca"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18/10/relationships/comments" Target="../comments/modernComment_80B_F575994A.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80C_EA98ECAD.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595967" y="2663687"/>
            <a:ext cx="5956696" cy="3253018"/>
          </a:xfrm>
        </p:spPr>
        <p:txBody>
          <a:bodyPr>
            <a:normAutofit fontScale="90000"/>
          </a:bodyPr>
          <a:lstStyle/>
          <a:p>
            <a:pPr>
              <a:lnSpc>
                <a:spcPct val="100000"/>
              </a:lnSpc>
            </a:pPr>
            <a:r>
              <a:rPr lang="en-CA" sz="4900">
                <a:solidFill>
                  <a:srgbClr val="333F50"/>
                </a:solidFill>
              </a:rPr>
              <a:t>Annual Meeting on Transportation </a:t>
            </a:r>
            <a:br>
              <a:rPr lang="en-CA" sz="4900">
                <a:solidFill>
                  <a:srgbClr val="333F50"/>
                </a:solidFill>
              </a:rPr>
            </a:br>
            <a:r>
              <a:rPr lang="en-CA" sz="4900">
                <a:solidFill>
                  <a:srgbClr val="333F50"/>
                </a:solidFill>
              </a:rPr>
              <a:t>to Public Schools</a:t>
            </a:r>
            <a:br>
              <a:rPr lang="en-CA" sz="3600">
                <a:solidFill>
                  <a:srgbClr val="333F50"/>
                </a:solidFill>
              </a:rPr>
            </a:br>
            <a:br>
              <a:rPr lang="en-CA" sz="3600">
                <a:solidFill>
                  <a:srgbClr val="333F50"/>
                </a:solidFill>
              </a:rPr>
            </a:br>
            <a:r>
              <a:rPr lang="en-CA" sz="2200">
                <a:solidFill>
                  <a:srgbClr val="333F50"/>
                </a:solidFill>
              </a:rPr>
              <a:t>BC Tripartite Education Agreement (BCTEA):</a:t>
            </a:r>
            <a:br>
              <a:rPr lang="en-CA" sz="4400">
                <a:solidFill>
                  <a:srgbClr val="333F50"/>
                </a:solidFill>
              </a:rPr>
            </a:br>
            <a:r>
              <a:rPr lang="en-CA" sz="2200">
                <a:solidFill>
                  <a:srgbClr val="333F50"/>
                </a:solidFill>
              </a:rPr>
              <a:t>Supporting First Nation Student Success</a:t>
            </a:r>
            <a:br>
              <a:rPr lang="en-CA" sz="2200">
                <a:solidFill>
                  <a:srgbClr val="333F50"/>
                </a:solidFill>
              </a:rPr>
            </a:br>
            <a:br>
              <a:rPr lang="en-US" sz="2200">
                <a:solidFill>
                  <a:srgbClr val="333F50"/>
                </a:solidFill>
              </a:rPr>
            </a:br>
            <a:r>
              <a:rPr lang="en-CA" sz="2200">
                <a:solidFill>
                  <a:srgbClr val="333F50"/>
                </a:solidFill>
              </a:rPr>
              <a:t>March 4, 2025 -  10:00 am -12:00 pm</a:t>
            </a:r>
            <a:br>
              <a:rPr lang="en-CA" sz="2000">
                <a:solidFill>
                  <a:srgbClr val="333F50"/>
                </a:solidFill>
              </a:rPr>
            </a:br>
            <a:endParaRPr lang="en-CA" sz="2800">
              <a:solidFill>
                <a:srgbClr val="333F5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274" y="2105993"/>
            <a:ext cx="3810712" cy="3810712"/>
          </a:xfrm>
          <a:prstGeom prst="rect">
            <a:avLst/>
          </a:prstGeom>
          <a:effectLst>
            <a:outerShdw blurRad="50800" dist="50800" dir="5400000" algn="ctr" rotWithShape="0">
              <a:schemeClr val="tx2"/>
            </a:outerShdw>
          </a:effectLst>
        </p:spPr>
      </p:pic>
      <p:sp>
        <p:nvSpPr>
          <p:cNvPr id="7" name="Slide Number Placeholder 6"/>
          <p:cNvSpPr>
            <a:spLocks noGrp="1"/>
          </p:cNvSpPr>
          <p:nvPr>
            <p:ph type="sldNum" sz="quarter" idx="12"/>
          </p:nvPr>
        </p:nvSpPr>
        <p:spPr/>
        <p:txBody>
          <a:bodyPr/>
          <a:lstStyle/>
          <a:p>
            <a:fld id="{CC712354-B87A-C643-A32E-40CC1505842A}" type="slidenum">
              <a:rPr lang="en-US" smtClean="0">
                <a:solidFill>
                  <a:prstClr val="black">
                    <a:lumMod val="65000"/>
                    <a:lumOff val="35000"/>
                  </a:prstClr>
                </a:solidFill>
              </a:rPr>
              <a:pPr/>
              <a:t>1</a:t>
            </a:fld>
            <a:endParaRPr lang="en-US">
              <a:solidFill>
                <a:prstClr val="black">
                  <a:lumMod val="65000"/>
                  <a:lumOff val="35000"/>
                </a:prstClr>
              </a:solidFill>
            </a:endParaRPr>
          </a:p>
        </p:txBody>
      </p:sp>
    </p:spTree>
    <p:extLst>
      <p:ext uri="{BB962C8B-B14F-4D97-AF65-F5344CB8AC3E}">
        <p14:creationId xmlns:p14="http://schemas.microsoft.com/office/powerpoint/2010/main" val="3972389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BC Tripartite Education Agreement (BCTEA)</a:t>
            </a:r>
            <a:br>
              <a:rPr lang="en-CA"/>
            </a:br>
            <a:r>
              <a:rPr lang="en-CA"/>
              <a:t>Schedule G – Transportation, </a:t>
            </a:r>
            <a:r>
              <a:rPr lang="en-CA" sz="3200"/>
              <a:t>cont’d</a:t>
            </a:r>
            <a:endParaRPr lang="en-US"/>
          </a:p>
        </p:txBody>
      </p:sp>
      <p:sp>
        <p:nvSpPr>
          <p:cNvPr id="3" name="Content Placeholder 2"/>
          <p:cNvSpPr>
            <a:spLocks noGrp="1"/>
          </p:cNvSpPr>
          <p:nvPr>
            <p:ph idx="1"/>
          </p:nvPr>
        </p:nvSpPr>
        <p:spPr>
          <a:xfrm>
            <a:off x="639763" y="2012078"/>
            <a:ext cx="10515600" cy="4034264"/>
          </a:xfrm>
        </p:spPr>
        <p:txBody>
          <a:bodyPr>
            <a:noAutofit/>
          </a:bodyPr>
          <a:lstStyle/>
          <a:p>
            <a:pPr>
              <a:spcBef>
                <a:spcPts val="1200"/>
              </a:spcBef>
              <a:buClr>
                <a:srgbClr val="332450"/>
              </a:buClr>
            </a:pPr>
            <a:r>
              <a:rPr lang="en-US" sz="2400">
                <a:solidFill>
                  <a:schemeClr val="tx1"/>
                </a:solidFill>
              </a:rPr>
              <a:t>A tripartite First Nation Student Transportation Committee was established to review the Joint First Nation Student Transportation Plans (“Joint Plans”), develop policies and procedures for the administration of the Fund, and review the overall effectiveness of the strategy and of its implementation</a:t>
            </a:r>
          </a:p>
          <a:p>
            <a:pPr>
              <a:spcBef>
                <a:spcPts val="1200"/>
              </a:spcBef>
              <a:buClr>
                <a:srgbClr val="332450"/>
              </a:buClr>
            </a:pPr>
            <a:r>
              <a:rPr lang="en-US" sz="2400">
                <a:solidFill>
                  <a:schemeClr val="tx1"/>
                </a:solidFill>
              </a:rPr>
              <a:t>Boards of education and First Nations have been encouraged to establish and maintain a collaborative process to develop Joint Plans, informed by guiding principles and criteria established by the BCTEA Parties</a:t>
            </a:r>
          </a:p>
          <a:p>
            <a:pPr>
              <a:spcBef>
                <a:spcPts val="1200"/>
              </a:spcBef>
              <a:buClr>
                <a:srgbClr val="332450"/>
              </a:buClr>
            </a:pPr>
            <a:endParaRPr lang="en-US" sz="2400"/>
          </a:p>
          <a:p>
            <a:pPr>
              <a:spcBef>
                <a:spcPts val="1200"/>
              </a:spcBef>
              <a:buClr>
                <a:srgbClr val="332450"/>
              </a:buClr>
            </a:pPr>
            <a:endParaRPr lang="en-CA" sz="2400"/>
          </a:p>
          <a:p>
            <a:pPr marL="0" indent="0">
              <a:buNone/>
            </a:pPr>
            <a:endParaRPr lang="en-US"/>
          </a:p>
        </p:txBody>
      </p:sp>
      <p:sp>
        <p:nvSpPr>
          <p:cNvPr id="4" name="Slide Number Placeholder 3"/>
          <p:cNvSpPr>
            <a:spLocks noGrp="1"/>
          </p:cNvSpPr>
          <p:nvPr>
            <p:ph type="sldNum" sz="quarter" idx="4294967295"/>
          </p:nvPr>
        </p:nvSpPr>
        <p:spPr>
          <a:xfrm>
            <a:off x="11155363" y="6267450"/>
            <a:ext cx="1036637" cy="365125"/>
          </a:xfrm>
        </p:spPr>
        <p:txBody>
          <a:bodyPr/>
          <a:lstStyle/>
          <a:p>
            <a:fld id="{CC712354-B87A-C643-A32E-40CC1505842A}" type="slidenum">
              <a:rPr lang="en-US" smtClean="0"/>
              <a:pPr/>
              <a:t>10</a:t>
            </a:fld>
            <a:endParaRPr lang="en-US"/>
          </a:p>
        </p:txBody>
      </p:sp>
    </p:spTree>
    <p:extLst>
      <p:ext uri="{BB962C8B-B14F-4D97-AF65-F5344CB8AC3E}">
        <p14:creationId xmlns:p14="http://schemas.microsoft.com/office/powerpoint/2010/main" val="3776114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Guiding Principles for Developing Joint </a:t>
            </a:r>
            <a:br>
              <a:rPr lang="en-CA"/>
            </a:br>
            <a:r>
              <a:rPr lang="en-CA"/>
              <a:t>First Nation Student Transportation Plans</a:t>
            </a:r>
            <a:endParaRPr lang="en-US"/>
          </a:p>
        </p:txBody>
      </p:sp>
      <p:sp>
        <p:nvSpPr>
          <p:cNvPr id="3" name="Content Placeholder 2"/>
          <p:cNvSpPr>
            <a:spLocks noGrp="1"/>
          </p:cNvSpPr>
          <p:nvPr>
            <p:ph idx="1"/>
          </p:nvPr>
        </p:nvSpPr>
        <p:spPr>
          <a:xfrm>
            <a:off x="838200" y="1892490"/>
            <a:ext cx="10515600" cy="4204860"/>
          </a:xfrm>
        </p:spPr>
        <p:txBody>
          <a:bodyPr vert="horz" lIns="91440" tIns="45720" rIns="91440" bIns="45720" numCol="2" rtlCol="0" anchor="t">
            <a:normAutofit fontScale="92500" lnSpcReduction="20000"/>
          </a:bodyPr>
          <a:lstStyle/>
          <a:p>
            <a:pPr marL="514350" indent="-514350">
              <a:spcAft>
                <a:spcPts val="300"/>
              </a:spcAft>
              <a:buClrTx/>
              <a:buFont typeface="+mj-lt"/>
              <a:buAutoNum type="arabicPeriod"/>
            </a:pPr>
            <a:r>
              <a:rPr lang="en-CA" sz="2600">
                <a:solidFill>
                  <a:schemeClr val="tx1"/>
                </a:solidFill>
              </a:rPr>
              <a:t>The Board of Education and First Nation identify transportation needs of students enrolled in BC public schools, respecting parental choice</a:t>
            </a:r>
          </a:p>
          <a:p>
            <a:pPr marL="514350" indent="-514350">
              <a:spcAft>
                <a:spcPts val="300"/>
              </a:spcAft>
              <a:buClrTx/>
              <a:buFont typeface="+mj-lt"/>
              <a:buAutoNum type="arabicPeriod"/>
            </a:pPr>
            <a:r>
              <a:rPr lang="en-CA" sz="2600">
                <a:solidFill>
                  <a:schemeClr val="tx1"/>
                </a:solidFill>
              </a:rPr>
              <a:t>Safety is paramount in all planning and decisions </a:t>
            </a:r>
            <a:endParaRPr lang="en-CA" sz="2600">
              <a:solidFill>
                <a:schemeClr val="tx1"/>
              </a:solidFill>
              <a:ea typeface="Calibri Light"/>
              <a:cs typeface="Calibri Light"/>
            </a:endParaRPr>
          </a:p>
          <a:p>
            <a:pPr marL="514350" indent="-514350">
              <a:spcAft>
                <a:spcPts val="300"/>
              </a:spcAft>
              <a:buClrTx/>
              <a:buFont typeface="+mj-lt"/>
              <a:buAutoNum type="arabicPeriod"/>
            </a:pPr>
            <a:r>
              <a:rPr lang="en-CA" sz="2600">
                <a:solidFill>
                  <a:schemeClr val="tx1"/>
                </a:solidFill>
              </a:rPr>
              <a:t>Transportation is available for extracurricular activities and sports/sporting events</a:t>
            </a:r>
            <a:endParaRPr lang="en-CA" sz="2600">
              <a:solidFill>
                <a:schemeClr val="tx1"/>
              </a:solidFill>
              <a:ea typeface="Calibri Light"/>
              <a:cs typeface="Calibri Light"/>
            </a:endParaRPr>
          </a:p>
          <a:p>
            <a:pPr marL="514350" indent="-514350">
              <a:spcAft>
                <a:spcPts val="300"/>
              </a:spcAft>
              <a:buClrTx/>
              <a:buFont typeface="+mj-lt"/>
              <a:buAutoNum type="arabicPeriod"/>
            </a:pPr>
            <a:r>
              <a:rPr lang="en-CA" sz="2600">
                <a:solidFill>
                  <a:schemeClr val="tx1"/>
                </a:solidFill>
              </a:rPr>
              <a:t>There are no walk limits</a:t>
            </a:r>
            <a:endParaRPr lang="en-CA" sz="2600">
              <a:solidFill>
                <a:schemeClr val="tx1"/>
              </a:solidFill>
              <a:ea typeface="Calibri Light"/>
              <a:cs typeface="Calibri Light"/>
            </a:endParaRPr>
          </a:p>
          <a:p>
            <a:pPr marL="514350" indent="-514350">
              <a:spcAft>
                <a:spcPts val="300"/>
              </a:spcAft>
              <a:buClrTx/>
              <a:buFont typeface="+mj-lt"/>
              <a:buAutoNum type="arabicPeriod"/>
            </a:pPr>
            <a:r>
              <a:rPr lang="en-CA" sz="2600">
                <a:solidFill>
                  <a:schemeClr val="tx1"/>
                </a:solidFill>
              </a:rPr>
              <a:t>The shortest ride possible</a:t>
            </a:r>
            <a:endParaRPr lang="en-CA" sz="2600">
              <a:solidFill>
                <a:schemeClr val="tx1"/>
              </a:solidFill>
              <a:ea typeface="Calibri Light"/>
              <a:cs typeface="Calibri Light"/>
            </a:endParaRPr>
          </a:p>
          <a:p>
            <a:pPr marL="514350" indent="-514350">
              <a:spcAft>
                <a:spcPts val="300"/>
              </a:spcAft>
              <a:buClrTx/>
              <a:buFont typeface="+mj-lt"/>
              <a:buAutoNum type="arabicPeriod"/>
            </a:pPr>
            <a:r>
              <a:rPr lang="en-US" sz="2600">
                <a:solidFill>
                  <a:schemeClr val="tx1"/>
                </a:solidFill>
              </a:rPr>
              <a:t>Wherever possible, no highway pick-ups/drop-offs</a:t>
            </a:r>
            <a:endParaRPr lang="en-US" sz="2600">
              <a:solidFill>
                <a:schemeClr val="tx1"/>
              </a:solidFill>
              <a:ea typeface="Calibri Light"/>
              <a:cs typeface="Calibri Light"/>
            </a:endParaRPr>
          </a:p>
          <a:p>
            <a:pPr marL="514350" indent="-514350">
              <a:spcAft>
                <a:spcPts val="300"/>
              </a:spcAft>
              <a:buClrTx/>
              <a:buFont typeface="+mj-lt"/>
              <a:buAutoNum type="arabicPeriod"/>
            </a:pPr>
            <a:r>
              <a:rPr lang="en-US" sz="2600">
                <a:solidFill>
                  <a:schemeClr val="tx1"/>
                </a:solidFill>
              </a:rPr>
              <a:t>Establish communications protocols </a:t>
            </a:r>
            <a:endParaRPr lang="en-US" sz="2600">
              <a:solidFill>
                <a:schemeClr val="tx1"/>
              </a:solidFill>
              <a:ea typeface="Calibri Light"/>
              <a:cs typeface="Calibri Light"/>
            </a:endParaRPr>
          </a:p>
          <a:p>
            <a:pPr marL="514350" indent="-514350">
              <a:spcAft>
                <a:spcPts val="300"/>
              </a:spcAft>
              <a:buClrTx/>
              <a:buFont typeface="+mj-lt"/>
              <a:buAutoNum type="arabicPeriod"/>
            </a:pPr>
            <a:r>
              <a:rPr lang="en-CA" sz="2600">
                <a:solidFill>
                  <a:schemeClr val="tx1"/>
                </a:solidFill>
              </a:rPr>
              <a:t>Drivers receive professional development</a:t>
            </a:r>
            <a:endParaRPr lang="en-CA" sz="2600">
              <a:solidFill>
                <a:schemeClr val="tx1"/>
              </a:solidFill>
              <a:ea typeface="Calibri Light"/>
              <a:cs typeface="Calibri Light"/>
            </a:endParaRPr>
          </a:p>
          <a:p>
            <a:pPr marL="514350" indent="-514350">
              <a:spcAft>
                <a:spcPts val="300"/>
              </a:spcAft>
              <a:buClrTx/>
              <a:buFont typeface="+mj-lt"/>
              <a:buAutoNum type="arabicPeriod"/>
            </a:pPr>
            <a:r>
              <a:rPr lang="en-CA" sz="2600">
                <a:solidFill>
                  <a:schemeClr val="tx1"/>
                </a:solidFill>
              </a:rPr>
              <a:t>Criminal record checks required </a:t>
            </a:r>
            <a:endParaRPr lang="en-CA" sz="2600">
              <a:solidFill>
                <a:schemeClr val="tx1"/>
              </a:solidFill>
              <a:ea typeface="Calibri Light"/>
              <a:cs typeface="Calibri Light"/>
            </a:endParaRPr>
          </a:p>
          <a:p>
            <a:pPr marL="514350" indent="-514350">
              <a:spcAft>
                <a:spcPts val="300"/>
              </a:spcAft>
              <a:buClrTx/>
              <a:buFont typeface="+mj-lt"/>
              <a:buAutoNum type="arabicPeriod"/>
            </a:pPr>
            <a:r>
              <a:rPr lang="en-CA" sz="2600">
                <a:solidFill>
                  <a:schemeClr val="tx1"/>
                </a:solidFill>
              </a:rPr>
              <a:t>Changes to the joint plan through written agreement with timely notice to parents</a:t>
            </a:r>
            <a:endParaRPr lang="en-CA" sz="2600">
              <a:solidFill>
                <a:schemeClr val="tx1"/>
              </a:solidFill>
              <a:ea typeface="Calibri Light"/>
              <a:cs typeface="Calibri Light"/>
            </a:endParaRPr>
          </a:p>
          <a:p>
            <a:pPr marL="514350" indent="-514350">
              <a:spcAft>
                <a:spcPts val="300"/>
              </a:spcAft>
              <a:buClr>
                <a:srgbClr val="333F50"/>
              </a:buClr>
              <a:buFont typeface="+mj-lt"/>
              <a:buAutoNum type="arabicPeriod"/>
            </a:pPr>
            <a:endParaRPr lang="en-CA" sz="2600">
              <a:solidFill>
                <a:srgbClr val="333F50"/>
              </a:solidFill>
            </a:endParaRPr>
          </a:p>
        </p:txBody>
      </p:sp>
      <p:sp>
        <p:nvSpPr>
          <p:cNvPr id="4" name="Slide Number Placeholder 3"/>
          <p:cNvSpPr>
            <a:spLocks noGrp="1"/>
          </p:cNvSpPr>
          <p:nvPr>
            <p:ph type="sldNum" sz="quarter" idx="4294967295"/>
          </p:nvPr>
        </p:nvSpPr>
        <p:spPr>
          <a:xfrm>
            <a:off x="11155363" y="6267450"/>
            <a:ext cx="1036637" cy="365125"/>
          </a:xfrm>
        </p:spPr>
        <p:txBody>
          <a:bodyPr/>
          <a:lstStyle/>
          <a:p>
            <a:fld id="{CC712354-B87A-C643-A32E-40CC1505842A}" type="slidenum">
              <a:rPr lang="en-US" smtClean="0"/>
              <a:pPr/>
              <a:t>11</a:t>
            </a:fld>
            <a:endParaRPr lang="en-US"/>
          </a:p>
        </p:txBody>
      </p:sp>
      <p:sp>
        <p:nvSpPr>
          <p:cNvPr id="5" name="TextBox 4">
            <a:extLst>
              <a:ext uri="{FF2B5EF4-FFF2-40B4-BE49-F238E27FC236}">
                <a16:creationId xmlns:a16="http://schemas.microsoft.com/office/drawing/2014/main" id="{617D3557-4F4C-4805-912C-D7739AC58380}"/>
              </a:ext>
            </a:extLst>
          </p:cNvPr>
          <p:cNvSpPr txBox="1"/>
          <p:nvPr/>
        </p:nvSpPr>
        <p:spPr>
          <a:xfrm>
            <a:off x="125361" y="6080126"/>
            <a:ext cx="11228439" cy="369332"/>
          </a:xfrm>
          <a:prstGeom prst="rect">
            <a:avLst/>
          </a:prstGeom>
          <a:noFill/>
        </p:spPr>
        <p:txBody>
          <a:bodyPr wrap="square" lIns="91440" tIns="45720" rIns="91440" bIns="45720" rtlCol="0" anchor="t">
            <a:spAutoFit/>
          </a:bodyPr>
          <a:lstStyle/>
          <a:p>
            <a:pPr algn="r">
              <a:spcAft>
                <a:spcPts val="300"/>
              </a:spcAft>
              <a:buClr>
                <a:schemeClr val="accent6">
                  <a:lumMod val="50000"/>
                </a:schemeClr>
              </a:buClr>
            </a:pPr>
            <a:r>
              <a:rPr lang="en-US">
                <a:solidFill>
                  <a:srgbClr val="888F99"/>
                </a:solidFill>
              </a:rPr>
              <a:t>Source: </a:t>
            </a:r>
            <a:r>
              <a:rPr lang="en-US">
                <a:solidFill>
                  <a:srgbClr val="888F99"/>
                </a:solidFill>
                <a:ea typeface="+mn-lt"/>
                <a:cs typeface="+mn-lt"/>
                <a:hlinkClick r:id="rId4"/>
              </a:rPr>
              <a:t>BCTEA-Guiding-Principles-for-Transportation.pdf</a:t>
            </a:r>
            <a:endParaRPr lang="en-CA">
              <a:solidFill>
                <a:srgbClr val="888F99"/>
              </a:solidFill>
            </a:endParaRPr>
          </a:p>
        </p:txBody>
      </p:sp>
    </p:spTree>
    <p:extLst>
      <p:ext uri="{BB962C8B-B14F-4D97-AF65-F5344CB8AC3E}">
        <p14:creationId xmlns:p14="http://schemas.microsoft.com/office/powerpoint/2010/main" val="62906029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03696-EFC4-426C-B6A1-6B2FBC28127E}"/>
              </a:ext>
            </a:extLst>
          </p:cNvPr>
          <p:cNvSpPr>
            <a:spLocks noGrp="1"/>
          </p:cNvSpPr>
          <p:nvPr>
            <p:ph type="title"/>
          </p:nvPr>
        </p:nvSpPr>
        <p:spPr/>
        <p:txBody>
          <a:bodyPr/>
          <a:lstStyle/>
          <a:p>
            <a:r>
              <a:rPr lang="en-CA"/>
              <a:t>BCTEA First Nation Student Transportation  </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3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7C2F62-374C-4BDF-B7EF-DF96D5639155}" type="slidenum">
              <a:rPr lang="en-CA" smtClean="0"/>
              <a:pPr/>
              <a:t>12</a:t>
            </a:fld>
            <a:endParaRPr lang="en-US"/>
          </a:p>
        </p:txBody>
      </p:sp>
      <p:sp>
        <p:nvSpPr>
          <p:cNvPr id="22" name="TextBox 21">
            <a:extLst>
              <a:ext uri="{FF2B5EF4-FFF2-40B4-BE49-F238E27FC236}">
                <a16:creationId xmlns:a16="http://schemas.microsoft.com/office/drawing/2014/main" id="{32E20EE1-434A-4DFF-A644-EBA2606684D7}"/>
              </a:ext>
            </a:extLst>
          </p:cNvPr>
          <p:cNvSpPr txBox="1"/>
          <p:nvPr/>
        </p:nvSpPr>
        <p:spPr>
          <a:xfrm>
            <a:off x="453806" y="3744896"/>
            <a:ext cx="1850660" cy="1631216"/>
          </a:xfrm>
          <a:prstGeom prst="rect">
            <a:avLst/>
          </a:prstGeom>
          <a:noFill/>
        </p:spPr>
        <p:txBody>
          <a:bodyPr wrap="square" rtlCol="0">
            <a:spAutoFit/>
          </a:bodyPr>
          <a:lstStyle/>
          <a:p>
            <a:pPr algn="ctr"/>
            <a:r>
              <a:rPr lang="en-CA" sz="2000">
                <a:solidFill>
                  <a:srgbClr val="333F50"/>
                </a:solidFill>
                <a:latin typeface="+mj-lt"/>
              </a:rPr>
              <a:t>Every year  approximately 1</a:t>
            </a:r>
            <a:r>
              <a:rPr lang="en-CA" sz="2000">
                <a:latin typeface="+mj-lt"/>
              </a:rPr>
              <a:t>6</a:t>
            </a:r>
            <a:r>
              <a:rPr lang="en-CA" sz="2000">
                <a:solidFill>
                  <a:srgbClr val="333F50"/>
                </a:solidFill>
                <a:latin typeface="+mj-lt"/>
              </a:rPr>
              <a:t>0+ Joint Plans</a:t>
            </a:r>
            <a:br>
              <a:rPr lang="en-CA" sz="2000">
                <a:solidFill>
                  <a:srgbClr val="333F50"/>
                </a:solidFill>
                <a:latin typeface="+mj-lt"/>
              </a:rPr>
            </a:br>
            <a:r>
              <a:rPr lang="en-CA" sz="2000">
                <a:solidFill>
                  <a:srgbClr val="333F50"/>
                </a:solidFill>
                <a:latin typeface="+mj-lt"/>
              </a:rPr>
              <a:t>co-developed &amp; reviewed</a:t>
            </a:r>
          </a:p>
        </p:txBody>
      </p:sp>
      <p:sp>
        <p:nvSpPr>
          <p:cNvPr id="25" name="TextBox 24">
            <a:extLst>
              <a:ext uri="{FF2B5EF4-FFF2-40B4-BE49-F238E27FC236}">
                <a16:creationId xmlns:a16="http://schemas.microsoft.com/office/drawing/2014/main" id="{23735FD1-0DB6-4B95-90A5-20E3C4776C34}"/>
              </a:ext>
            </a:extLst>
          </p:cNvPr>
          <p:cNvSpPr txBox="1"/>
          <p:nvPr/>
        </p:nvSpPr>
        <p:spPr>
          <a:xfrm>
            <a:off x="7330822" y="3744896"/>
            <a:ext cx="1868596" cy="1631216"/>
          </a:xfrm>
          <a:prstGeom prst="rect">
            <a:avLst/>
          </a:prstGeom>
          <a:noFill/>
        </p:spPr>
        <p:txBody>
          <a:bodyPr wrap="square" rtlCol="0">
            <a:spAutoFit/>
          </a:bodyPr>
          <a:lstStyle/>
          <a:p>
            <a:pPr algn="ctr"/>
            <a:r>
              <a:rPr lang="en-US" sz="2000">
                <a:solidFill>
                  <a:srgbClr val="333F50"/>
                </a:solidFill>
                <a:latin typeface="+mj-lt"/>
              </a:rPr>
              <a:t>Over 6,800 First Nation Students  included in a BCTEA Joint Plan</a:t>
            </a:r>
            <a:endParaRPr lang="ru-RU" sz="2000">
              <a:solidFill>
                <a:srgbClr val="333F50"/>
              </a:solidFill>
              <a:latin typeface="+mj-lt"/>
            </a:endParaRPr>
          </a:p>
        </p:txBody>
      </p:sp>
      <p:sp>
        <p:nvSpPr>
          <p:cNvPr id="28" name="TextBox 27">
            <a:extLst>
              <a:ext uri="{FF2B5EF4-FFF2-40B4-BE49-F238E27FC236}">
                <a16:creationId xmlns:a16="http://schemas.microsoft.com/office/drawing/2014/main" id="{12974015-95F1-4A21-B6F1-5C75495471AF}"/>
              </a:ext>
            </a:extLst>
          </p:cNvPr>
          <p:cNvSpPr txBox="1"/>
          <p:nvPr/>
        </p:nvSpPr>
        <p:spPr>
          <a:xfrm>
            <a:off x="4861179" y="3408128"/>
            <a:ext cx="2285523" cy="2554545"/>
          </a:xfrm>
          <a:prstGeom prst="rect">
            <a:avLst/>
          </a:prstGeom>
          <a:noFill/>
        </p:spPr>
        <p:txBody>
          <a:bodyPr wrap="square" lIns="91440" tIns="45720" rIns="91440" bIns="45720" rtlCol="0" anchor="t">
            <a:spAutoFit/>
          </a:bodyPr>
          <a:lstStyle/>
          <a:p>
            <a:pPr algn="ctr" defTabSz="457200">
              <a:defRPr/>
            </a:pPr>
            <a:r>
              <a:rPr lang="en-CA" sz="2000">
                <a:solidFill>
                  <a:srgbClr val="333F50"/>
                </a:solidFill>
                <a:latin typeface="+mj-lt"/>
              </a:rPr>
              <a:t>In 2024/25, </a:t>
            </a:r>
            <a:endParaRPr lang="en-US" sz="2000">
              <a:latin typeface="Calibri Light"/>
              <a:ea typeface="Calibri Light"/>
              <a:cs typeface="Calibri Light"/>
            </a:endParaRPr>
          </a:p>
          <a:p>
            <a:pPr algn="ctr" defTabSz="457200">
              <a:defRPr/>
            </a:pPr>
            <a:r>
              <a:rPr lang="en-CA" sz="2000">
                <a:solidFill>
                  <a:srgbClr val="333F50"/>
                </a:solidFill>
                <a:latin typeface="+mj-lt"/>
              </a:rPr>
              <a:t>Joint Plan approvals for To/From totalled over $4M million</a:t>
            </a:r>
            <a:endParaRPr lang="en-CA" sz="2000">
              <a:solidFill>
                <a:srgbClr val="000000"/>
              </a:solidFill>
              <a:latin typeface="+mj-lt"/>
              <a:ea typeface="Calibri Light"/>
              <a:cs typeface="Calibri Light"/>
            </a:endParaRPr>
          </a:p>
          <a:p>
            <a:pPr algn="ctr" defTabSz="457200">
              <a:defRPr/>
            </a:pPr>
            <a:endParaRPr lang="en-CA" sz="2000">
              <a:solidFill>
                <a:srgbClr val="000000"/>
              </a:solidFill>
              <a:latin typeface="+mj-lt"/>
              <a:ea typeface="Calibri Light"/>
              <a:cs typeface="Calibri Light"/>
            </a:endParaRPr>
          </a:p>
          <a:p>
            <a:pPr algn="ctr" defTabSz="457200">
              <a:defRPr/>
            </a:pPr>
            <a:r>
              <a:rPr lang="en-CA" sz="2000">
                <a:solidFill>
                  <a:srgbClr val="333F50"/>
                </a:solidFill>
                <a:latin typeface="+mj-lt"/>
              </a:rPr>
              <a:t>A total of $1M was allocated for Extracurricular</a:t>
            </a:r>
            <a:endParaRPr lang="en-CA"/>
          </a:p>
        </p:txBody>
      </p:sp>
      <p:sp>
        <p:nvSpPr>
          <p:cNvPr id="13" name="TextBox 12">
            <a:extLst>
              <a:ext uri="{FF2B5EF4-FFF2-40B4-BE49-F238E27FC236}">
                <a16:creationId xmlns:a16="http://schemas.microsoft.com/office/drawing/2014/main" id="{A4D5F0A8-B341-4B94-9D70-8DB7343CC5CC}"/>
              </a:ext>
            </a:extLst>
          </p:cNvPr>
          <p:cNvSpPr txBox="1"/>
          <p:nvPr/>
        </p:nvSpPr>
        <p:spPr>
          <a:xfrm>
            <a:off x="9608280" y="3744896"/>
            <a:ext cx="1739192" cy="1631216"/>
          </a:xfrm>
          <a:prstGeom prst="rect">
            <a:avLst/>
          </a:prstGeom>
          <a:noFill/>
        </p:spPr>
        <p:txBody>
          <a:bodyPr wrap="square" rtlCol="0">
            <a:spAutoFit/>
          </a:bodyPr>
          <a:lstStyle/>
          <a:p>
            <a:pPr algn="ctr"/>
            <a:r>
              <a:rPr lang="en-US" sz="2000">
                <a:solidFill>
                  <a:srgbClr val="333F50"/>
                </a:solidFill>
                <a:latin typeface="+mj-lt"/>
              </a:rPr>
              <a:t>Students transported approximately 10,500 kms to school</a:t>
            </a:r>
            <a:endParaRPr lang="ru-RU" sz="2000">
              <a:solidFill>
                <a:srgbClr val="333F50"/>
              </a:solidFill>
              <a:latin typeface="+mj-lt"/>
            </a:endParaRPr>
          </a:p>
        </p:txBody>
      </p:sp>
      <p:sp>
        <p:nvSpPr>
          <p:cNvPr id="14" name="TextBox 13">
            <a:extLst>
              <a:ext uri="{FF2B5EF4-FFF2-40B4-BE49-F238E27FC236}">
                <a16:creationId xmlns:a16="http://schemas.microsoft.com/office/drawing/2014/main" id="{38E42E8B-5BCA-4387-A268-35315580BDF6}"/>
              </a:ext>
            </a:extLst>
          </p:cNvPr>
          <p:cNvSpPr txBox="1"/>
          <p:nvPr/>
        </p:nvSpPr>
        <p:spPr>
          <a:xfrm>
            <a:off x="2713328" y="3591008"/>
            <a:ext cx="2007340" cy="1938992"/>
          </a:xfrm>
          <a:prstGeom prst="rect">
            <a:avLst/>
          </a:prstGeom>
          <a:noFill/>
        </p:spPr>
        <p:txBody>
          <a:bodyPr wrap="square" lIns="91440" tIns="45720" rIns="91440" bIns="45720" rtlCol="0" anchor="t">
            <a:spAutoFit/>
          </a:bodyPr>
          <a:lstStyle/>
          <a:p>
            <a:pPr algn="ctr"/>
            <a:r>
              <a:rPr lang="en-US" sz="2000">
                <a:solidFill>
                  <a:srgbClr val="333F50"/>
                </a:solidFill>
                <a:latin typeface="+mj-lt"/>
              </a:rPr>
              <a:t>2023/24 reported </a:t>
            </a:r>
            <a:br>
              <a:rPr lang="en-US" sz="2000">
                <a:latin typeface="+mj-lt"/>
              </a:rPr>
            </a:br>
            <a:r>
              <a:rPr lang="en-US" sz="2000">
                <a:solidFill>
                  <a:srgbClr val="333F50"/>
                </a:solidFill>
                <a:latin typeface="+mj-lt"/>
              </a:rPr>
              <a:t>BCTEA funds spent on Extracurricular</a:t>
            </a:r>
            <a:endParaRPr lang="en-US" sz="2000">
              <a:solidFill>
                <a:srgbClr val="333F50"/>
              </a:solidFill>
              <a:latin typeface="+mj-lt"/>
              <a:ea typeface="Calibri Light"/>
              <a:cs typeface="Calibri Light"/>
            </a:endParaRPr>
          </a:p>
          <a:p>
            <a:pPr algn="ctr"/>
            <a:r>
              <a:rPr lang="en-US" sz="2000">
                <a:solidFill>
                  <a:srgbClr val="333F50"/>
                </a:solidFill>
                <a:latin typeface="+mj-lt"/>
              </a:rPr>
              <a:t>Transportation:</a:t>
            </a:r>
          </a:p>
          <a:p>
            <a:pPr algn="ctr"/>
            <a:r>
              <a:rPr lang="en-US" sz="2000">
                <a:solidFill>
                  <a:srgbClr val="333F50"/>
                </a:solidFill>
                <a:latin typeface="+mj-lt"/>
              </a:rPr>
              <a:t>$648,713</a:t>
            </a:r>
            <a:endParaRPr lang="en-US" sz="2000">
              <a:solidFill>
                <a:srgbClr val="333F50"/>
              </a:solidFill>
              <a:latin typeface="+mj-lt"/>
              <a:ea typeface="Calibri Light"/>
              <a:cs typeface="Calibri Light"/>
            </a:endParaRPr>
          </a:p>
        </p:txBody>
      </p:sp>
      <p:pic>
        <p:nvPicPr>
          <p:cNvPr id="8" name="Graphic 7" descr="Road outline">
            <a:extLst>
              <a:ext uri="{FF2B5EF4-FFF2-40B4-BE49-F238E27FC236}">
                <a16:creationId xmlns:a16="http://schemas.microsoft.com/office/drawing/2014/main" id="{FBE7E330-77C8-47D1-AAF3-00AA3C9878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3511" y="2203629"/>
            <a:ext cx="1050175" cy="1050175"/>
          </a:xfrm>
          <a:prstGeom prst="rect">
            <a:avLst/>
          </a:prstGeom>
        </p:spPr>
      </p:pic>
      <p:pic>
        <p:nvPicPr>
          <p:cNvPr id="16" name="Picture 15">
            <a:extLst>
              <a:ext uri="{FF2B5EF4-FFF2-40B4-BE49-F238E27FC236}">
                <a16:creationId xmlns:a16="http://schemas.microsoft.com/office/drawing/2014/main" id="{BAEF2A78-41D8-AB47-08F4-945748C03B50}"/>
              </a:ext>
            </a:extLst>
          </p:cNvPr>
          <p:cNvPicPr>
            <a:picLocks noChangeAspect="1"/>
          </p:cNvPicPr>
          <p:nvPr/>
        </p:nvPicPr>
        <p:blipFill>
          <a:blip r:embed="rId5"/>
          <a:stretch>
            <a:fillRect/>
          </a:stretch>
        </p:blipFill>
        <p:spPr>
          <a:xfrm>
            <a:off x="805382" y="2213506"/>
            <a:ext cx="959500" cy="1030420"/>
          </a:xfrm>
          <a:prstGeom prst="rect">
            <a:avLst/>
          </a:prstGeom>
          <a:solidFill>
            <a:schemeClr val="accent1"/>
          </a:solidFill>
        </p:spPr>
      </p:pic>
      <p:pic>
        <p:nvPicPr>
          <p:cNvPr id="9" name="Graphic 8" descr="Dollar outline">
            <a:extLst>
              <a:ext uri="{FF2B5EF4-FFF2-40B4-BE49-F238E27FC236}">
                <a16:creationId xmlns:a16="http://schemas.microsoft.com/office/drawing/2014/main" id="{657546FC-A85E-BD2E-4B3E-ACE2940CB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7568" y="2030022"/>
            <a:ext cx="1080397" cy="1080397"/>
          </a:xfrm>
          <a:prstGeom prst="rect">
            <a:avLst/>
          </a:prstGeom>
        </p:spPr>
      </p:pic>
      <p:grpSp>
        <p:nvGrpSpPr>
          <p:cNvPr id="2" name="Group 1">
            <a:extLst>
              <a:ext uri="{FF2B5EF4-FFF2-40B4-BE49-F238E27FC236}">
                <a16:creationId xmlns:a16="http://schemas.microsoft.com/office/drawing/2014/main" id="{4884D46D-E84B-8501-C37F-E85D6B99B325}"/>
              </a:ext>
            </a:extLst>
          </p:cNvPr>
          <p:cNvGrpSpPr/>
          <p:nvPr/>
        </p:nvGrpSpPr>
        <p:grpSpPr>
          <a:xfrm>
            <a:off x="3074283" y="1969711"/>
            <a:ext cx="1315153" cy="1518011"/>
            <a:chOff x="3406438" y="2228627"/>
            <a:chExt cx="1315153" cy="1518011"/>
          </a:xfrm>
        </p:grpSpPr>
        <p:pic>
          <p:nvPicPr>
            <p:cNvPr id="19" name="Graphic 18" descr="Pencil outline">
              <a:extLst>
                <a:ext uri="{FF2B5EF4-FFF2-40B4-BE49-F238E27FC236}">
                  <a16:creationId xmlns:a16="http://schemas.microsoft.com/office/drawing/2014/main" id="{5457AE69-1532-6CC7-E3BE-67EE551BE9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66095" y="2303541"/>
              <a:ext cx="855496" cy="855496"/>
            </a:xfrm>
            <a:prstGeom prst="rect">
              <a:avLst/>
            </a:prstGeom>
          </p:spPr>
        </p:pic>
        <p:pic>
          <p:nvPicPr>
            <p:cNvPr id="24" name="Graphic 23" descr="Canoe outline">
              <a:extLst>
                <a:ext uri="{FF2B5EF4-FFF2-40B4-BE49-F238E27FC236}">
                  <a16:creationId xmlns:a16="http://schemas.microsoft.com/office/drawing/2014/main" id="{DE6A0E72-56DC-B79A-09D9-87BDDA5BC6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90362" y="2832238"/>
              <a:ext cx="914400" cy="914400"/>
            </a:xfrm>
            <a:prstGeom prst="rect">
              <a:avLst/>
            </a:prstGeom>
          </p:spPr>
        </p:pic>
        <p:pic>
          <p:nvPicPr>
            <p:cNvPr id="27" name="Graphic 26" descr="Basketball outline">
              <a:extLst>
                <a:ext uri="{FF2B5EF4-FFF2-40B4-BE49-F238E27FC236}">
                  <a16:creationId xmlns:a16="http://schemas.microsoft.com/office/drawing/2014/main" id="{5AFEC374-D222-131E-A56A-F1359E8765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6438" y="2228627"/>
              <a:ext cx="728251" cy="728251"/>
            </a:xfrm>
            <a:prstGeom prst="rect">
              <a:avLst/>
            </a:prstGeom>
          </p:spPr>
        </p:pic>
      </p:grpSp>
      <p:grpSp>
        <p:nvGrpSpPr>
          <p:cNvPr id="5" name="Group 4">
            <a:extLst>
              <a:ext uri="{FF2B5EF4-FFF2-40B4-BE49-F238E27FC236}">
                <a16:creationId xmlns:a16="http://schemas.microsoft.com/office/drawing/2014/main" id="{8223FDAA-5AE0-5E2D-8049-27966961E33C}"/>
              </a:ext>
            </a:extLst>
          </p:cNvPr>
          <p:cNvGrpSpPr/>
          <p:nvPr/>
        </p:nvGrpSpPr>
        <p:grpSpPr>
          <a:xfrm>
            <a:off x="7264361" y="1969867"/>
            <a:ext cx="1837483" cy="1517698"/>
            <a:chOff x="7381191" y="2042478"/>
            <a:chExt cx="1837483" cy="1517698"/>
          </a:xfrm>
        </p:grpSpPr>
        <p:pic>
          <p:nvPicPr>
            <p:cNvPr id="30" name="Graphic 29" descr="Universal access outline">
              <a:extLst>
                <a:ext uri="{FF2B5EF4-FFF2-40B4-BE49-F238E27FC236}">
                  <a16:creationId xmlns:a16="http://schemas.microsoft.com/office/drawing/2014/main" id="{65ED754E-5E5C-1A79-6D2F-C6B96D4EF3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81191" y="2042478"/>
              <a:ext cx="914400" cy="914400"/>
            </a:xfrm>
            <a:prstGeom prst="rect">
              <a:avLst/>
            </a:prstGeom>
          </p:spPr>
        </p:pic>
        <p:pic>
          <p:nvPicPr>
            <p:cNvPr id="31" name="Graphic 30" descr="Universal access outline">
              <a:extLst>
                <a:ext uri="{FF2B5EF4-FFF2-40B4-BE49-F238E27FC236}">
                  <a16:creationId xmlns:a16="http://schemas.microsoft.com/office/drawing/2014/main" id="{3A924EF8-8222-B2B4-7B88-D2C335ECF1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60049" y="2645776"/>
              <a:ext cx="914400" cy="914400"/>
            </a:xfrm>
            <a:prstGeom prst="rect">
              <a:avLst/>
            </a:prstGeom>
          </p:spPr>
        </p:pic>
        <p:pic>
          <p:nvPicPr>
            <p:cNvPr id="32" name="Graphic 31" descr="Universal access outline">
              <a:extLst>
                <a:ext uri="{FF2B5EF4-FFF2-40B4-BE49-F238E27FC236}">
                  <a16:creationId xmlns:a16="http://schemas.microsoft.com/office/drawing/2014/main" id="{1F3C605E-2ED8-D5CB-3D9A-D3BF6F62B7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4274" y="2042478"/>
              <a:ext cx="914400" cy="914400"/>
            </a:xfrm>
            <a:prstGeom prst="rect">
              <a:avLst/>
            </a:prstGeom>
          </p:spPr>
        </p:pic>
      </p:grpSp>
    </p:spTree>
    <p:extLst>
      <p:ext uri="{BB962C8B-B14F-4D97-AF65-F5344CB8AC3E}">
        <p14:creationId xmlns:p14="http://schemas.microsoft.com/office/powerpoint/2010/main" val="1319668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1B37E-7C49-BD66-10ED-0C00F2389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DA18A-8D96-A83B-255B-016A3055176F}"/>
              </a:ext>
            </a:extLst>
          </p:cNvPr>
          <p:cNvSpPr>
            <a:spLocks noGrp="1"/>
          </p:cNvSpPr>
          <p:nvPr>
            <p:ph type="title"/>
          </p:nvPr>
        </p:nvSpPr>
        <p:spPr/>
        <p:txBody>
          <a:bodyPr/>
          <a:lstStyle/>
          <a:p>
            <a:r>
              <a:rPr lang="en-CA"/>
              <a:t>Available Transportation Funding Sources</a:t>
            </a:r>
          </a:p>
        </p:txBody>
      </p:sp>
      <p:sp>
        <p:nvSpPr>
          <p:cNvPr id="4" name="Slide Number Placeholder 3">
            <a:extLst>
              <a:ext uri="{FF2B5EF4-FFF2-40B4-BE49-F238E27FC236}">
                <a16:creationId xmlns:a16="http://schemas.microsoft.com/office/drawing/2014/main" id="{9744086B-2166-2087-99DC-76A62F659B75}"/>
              </a:ext>
            </a:extLst>
          </p:cNvPr>
          <p:cNvSpPr>
            <a:spLocks noGrp="1"/>
          </p:cNvSpPr>
          <p:nvPr>
            <p:ph type="sldNum" sz="quarter" idx="12"/>
          </p:nvPr>
        </p:nvSpPr>
        <p:spPr/>
        <p:txBody>
          <a:bodyPr/>
          <a:lstStyle/>
          <a:p>
            <a:fld id="{CC712354-B87A-C643-A32E-40CC1505842A}" type="slidenum">
              <a:rPr lang="en-US" smtClean="0"/>
              <a:pPr/>
              <a:t>13</a:t>
            </a:fld>
            <a:endParaRPr lang="en-US"/>
          </a:p>
        </p:txBody>
      </p:sp>
      <p:sp>
        <p:nvSpPr>
          <p:cNvPr id="10" name="TextBox 9">
            <a:extLst>
              <a:ext uri="{FF2B5EF4-FFF2-40B4-BE49-F238E27FC236}">
                <a16:creationId xmlns:a16="http://schemas.microsoft.com/office/drawing/2014/main" id="{32395A5B-60AC-D92D-BE2E-B9E463CBB477}"/>
              </a:ext>
            </a:extLst>
          </p:cNvPr>
          <p:cNvSpPr txBox="1"/>
          <p:nvPr/>
        </p:nvSpPr>
        <p:spPr>
          <a:xfrm>
            <a:off x="5935769" y="1560134"/>
            <a:ext cx="6175092" cy="5016758"/>
          </a:xfrm>
          <a:prstGeom prst="rect">
            <a:avLst/>
          </a:prstGeom>
          <a:noFill/>
        </p:spPr>
        <p:txBody>
          <a:bodyPr wrap="square">
            <a:spAutoFit/>
          </a:bodyPr>
          <a:lstStyle/>
          <a:p>
            <a:pPr marL="342900" indent="-342900" fontAlgn="ctr">
              <a:buClr>
                <a:srgbClr val="332450"/>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FNSR Proxy</a:t>
            </a:r>
          </a:p>
          <a:p>
            <a:pPr marL="800100" lvl="1" indent="-342900" fontAlgn="ctr">
              <a:buClr>
                <a:srgbClr val="332450"/>
              </a:buClr>
              <a:buFont typeface="Courier New" panose="02070309020205020404" pitchFamily="49" charset="0"/>
              <a:buChar char="o"/>
            </a:pPr>
            <a:r>
              <a:rPr lang="en-US" sz="2000">
                <a:latin typeface="Calibri Light" panose="020F0302020204030204" pitchFamily="34" charset="0"/>
                <a:cs typeface="Calibri Light" panose="020F0302020204030204" pitchFamily="34" charset="0"/>
              </a:rPr>
              <a:t>Student Location Factor (SLF), Supplemental Student Location Factor (SSLF) and Student Transportation Fund (STF) included in the First Nation Student Rate (FNSR) is the Proxy for Transportation funding</a:t>
            </a:r>
          </a:p>
          <a:p>
            <a:pPr marL="800100" lvl="1" indent="-342900" fontAlgn="ctr">
              <a:buClr>
                <a:srgbClr val="332450"/>
              </a:buClr>
              <a:buFont typeface="Courier New" panose="02070309020205020404" pitchFamily="49" charset="0"/>
              <a:buChar char="o"/>
            </a:pPr>
            <a:r>
              <a:rPr lang="en-US" sz="2000">
                <a:latin typeface="Calibri Light" panose="020F0302020204030204" pitchFamily="34" charset="0"/>
                <a:cs typeface="Calibri Light" panose="020F0302020204030204" pitchFamily="34" charset="0"/>
              </a:rPr>
              <a:t>This is the minimum amount of FNSR funding that should be used for transportation of First Nations Students living on reserve</a:t>
            </a:r>
          </a:p>
          <a:p>
            <a:pPr marL="342900" indent="-342900" fontAlgn="ctr">
              <a:buClr>
                <a:srgbClr val="332450"/>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Provincial general operating grant funding</a:t>
            </a:r>
          </a:p>
          <a:p>
            <a:pPr marL="800100" lvl="1" indent="-342900" fontAlgn="ctr">
              <a:buClr>
                <a:srgbClr val="332450"/>
              </a:buClr>
              <a:buFont typeface="Courier New" panose="02070309020205020404" pitchFamily="49" charset="0"/>
              <a:buChar char="o"/>
            </a:pPr>
            <a:r>
              <a:rPr lang="en-US" sz="2000">
                <a:latin typeface="Calibri Light" panose="020F0302020204030204" pitchFamily="34" charset="0"/>
                <a:cs typeface="Calibri Light" panose="020F0302020204030204" pitchFamily="34" charset="0"/>
              </a:rPr>
              <a:t>Student Transportation Fund ($15.4M in 2024-2025), SLF, SSLF</a:t>
            </a:r>
            <a:endParaRPr lang="en-US" sz="2000" strike="sngStrike">
              <a:latin typeface="Calibri Light" panose="020F0302020204030204" pitchFamily="34" charset="0"/>
              <a:cs typeface="Calibri Light" panose="020F0302020204030204" pitchFamily="34" charset="0"/>
            </a:endParaRPr>
          </a:p>
          <a:p>
            <a:pPr marL="342900" indent="-342900" fontAlgn="ctr">
              <a:buClr>
                <a:srgbClr val="332450"/>
              </a:buClr>
              <a:buFont typeface="Arial" panose="020B0604020202020204" pitchFamily="34" charset="0"/>
              <a:buChar char="•"/>
            </a:pPr>
            <a:r>
              <a:rPr lang="en-CA" sz="2000">
                <a:latin typeface="Calibri Light" panose="020F0302020204030204" pitchFamily="34" charset="0"/>
                <a:cs typeface="Calibri Light" panose="020F0302020204030204" pitchFamily="34" charset="0"/>
              </a:rPr>
              <a:t>BCTEA First Nation Student Transportation Fund by Canada </a:t>
            </a:r>
            <a:r>
              <a:rPr lang="en-US" sz="2000">
                <a:latin typeface="Calibri Light" panose="020F0302020204030204" pitchFamily="34" charset="0"/>
                <a:cs typeface="Calibri Light" panose="020F0302020204030204" pitchFamily="34" charset="0"/>
              </a:rPr>
              <a:t>($3.8M)</a:t>
            </a:r>
          </a:p>
          <a:p>
            <a:pPr marL="800100" lvl="1" indent="-342900" fontAlgn="ctr">
              <a:buClr>
                <a:srgbClr val="332450"/>
              </a:buClr>
              <a:buFont typeface="Courier New" panose="02070309020205020404" pitchFamily="49" charset="0"/>
              <a:buChar char="o"/>
            </a:pPr>
            <a:r>
              <a:rPr lang="en-CA" sz="2000">
                <a:latin typeface="Calibri Light" panose="020F0302020204030204" pitchFamily="34" charset="0"/>
                <a:cs typeface="Calibri Light" panose="020F0302020204030204" pitchFamily="34" charset="0"/>
              </a:rPr>
              <a:t>Intended to be supplemental to existing funding sources</a:t>
            </a:r>
          </a:p>
        </p:txBody>
      </p:sp>
      <p:pic>
        <p:nvPicPr>
          <p:cNvPr id="6" name="Picture 5">
            <a:extLst>
              <a:ext uri="{FF2B5EF4-FFF2-40B4-BE49-F238E27FC236}">
                <a16:creationId xmlns:a16="http://schemas.microsoft.com/office/drawing/2014/main" id="{8DB60B40-49B3-FE4E-2F41-1F315C2A0693}"/>
              </a:ext>
            </a:extLst>
          </p:cNvPr>
          <p:cNvPicPr>
            <a:picLocks noChangeAspect="1"/>
          </p:cNvPicPr>
          <p:nvPr/>
        </p:nvPicPr>
        <p:blipFill>
          <a:blip r:embed="rId3"/>
          <a:stretch>
            <a:fillRect/>
          </a:stretch>
        </p:blipFill>
        <p:spPr>
          <a:xfrm>
            <a:off x="81140" y="2192655"/>
            <a:ext cx="5861218" cy="3769233"/>
          </a:xfrm>
          <a:prstGeom prst="rect">
            <a:avLst/>
          </a:prstGeom>
        </p:spPr>
      </p:pic>
    </p:spTree>
    <p:extLst>
      <p:ext uri="{BB962C8B-B14F-4D97-AF65-F5344CB8AC3E}">
        <p14:creationId xmlns:p14="http://schemas.microsoft.com/office/powerpoint/2010/main" val="897448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394A-9C3F-938B-A996-547F6C8BA66D}"/>
              </a:ext>
            </a:extLst>
          </p:cNvPr>
          <p:cNvSpPr>
            <a:spLocks noGrp="1"/>
          </p:cNvSpPr>
          <p:nvPr>
            <p:ph type="title"/>
          </p:nvPr>
        </p:nvSpPr>
        <p:spPr>
          <a:xfrm>
            <a:off x="300679" y="129813"/>
            <a:ext cx="10515600" cy="1325563"/>
          </a:xfrm>
        </p:spPr>
        <p:txBody>
          <a:bodyPr/>
          <a:lstStyle/>
          <a:p>
            <a:r>
              <a:rPr lang="en-CA">
                <a:ea typeface="Calibri Light"/>
                <a:cs typeface="Calibri Light"/>
              </a:rPr>
              <a:t>Total Spent on First Nation Student Transportation To/From School (2023/24)</a:t>
            </a:r>
            <a:endParaRPr lang="en-US"/>
          </a:p>
        </p:txBody>
      </p:sp>
      <p:sp>
        <p:nvSpPr>
          <p:cNvPr id="4" name="Slide Number Placeholder 3">
            <a:extLst>
              <a:ext uri="{FF2B5EF4-FFF2-40B4-BE49-F238E27FC236}">
                <a16:creationId xmlns:a16="http://schemas.microsoft.com/office/drawing/2014/main" id="{F95A12C8-6482-10B3-DBEE-95A92D65A9C3}"/>
              </a:ext>
            </a:extLst>
          </p:cNvPr>
          <p:cNvSpPr>
            <a:spLocks noGrp="1"/>
          </p:cNvSpPr>
          <p:nvPr>
            <p:ph type="sldNum" sz="quarter" idx="12"/>
          </p:nvPr>
        </p:nvSpPr>
        <p:spPr/>
        <p:txBody>
          <a:bodyPr/>
          <a:lstStyle/>
          <a:p>
            <a:fld id="{CC712354-B87A-C643-A32E-40CC1505842A}" type="slidenum">
              <a:rPr lang="en-US" smtClean="0"/>
              <a:pPr/>
              <a:t>14</a:t>
            </a:fld>
            <a:endParaRPr lang="en-US"/>
          </a:p>
        </p:txBody>
      </p:sp>
      <p:pic>
        <p:nvPicPr>
          <p:cNvPr id="23" name="Picture 22">
            <a:extLst>
              <a:ext uri="{FF2B5EF4-FFF2-40B4-BE49-F238E27FC236}">
                <a16:creationId xmlns:a16="http://schemas.microsoft.com/office/drawing/2014/main" id="{0D609CD3-8221-3F80-A9D9-E59C77D8B9E3}"/>
              </a:ext>
            </a:extLst>
          </p:cNvPr>
          <p:cNvPicPr>
            <a:picLocks noChangeAspect="1"/>
          </p:cNvPicPr>
          <p:nvPr/>
        </p:nvPicPr>
        <p:blipFill>
          <a:blip r:embed="rId3"/>
          <a:stretch>
            <a:fillRect/>
          </a:stretch>
        </p:blipFill>
        <p:spPr>
          <a:xfrm>
            <a:off x="5254718" y="1791733"/>
            <a:ext cx="6181725" cy="4657725"/>
          </a:xfrm>
          <a:prstGeom prst="rect">
            <a:avLst/>
          </a:prstGeom>
        </p:spPr>
      </p:pic>
      <p:grpSp>
        <p:nvGrpSpPr>
          <p:cNvPr id="30" name="Group 29">
            <a:extLst>
              <a:ext uri="{FF2B5EF4-FFF2-40B4-BE49-F238E27FC236}">
                <a16:creationId xmlns:a16="http://schemas.microsoft.com/office/drawing/2014/main" id="{7D53D0DB-A91D-EABC-2B99-64D03DCC3178}"/>
              </a:ext>
            </a:extLst>
          </p:cNvPr>
          <p:cNvGrpSpPr/>
          <p:nvPr/>
        </p:nvGrpSpPr>
        <p:grpSpPr>
          <a:xfrm>
            <a:off x="6907788" y="4851234"/>
            <a:ext cx="3748956" cy="1452056"/>
            <a:chOff x="4794002" y="4948518"/>
            <a:chExt cx="3600000" cy="1452056"/>
          </a:xfrm>
          <a:solidFill>
            <a:srgbClr val="ED833B"/>
          </a:solidFill>
        </p:grpSpPr>
        <p:sp>
          <p:nvSpPr>
            <p:cNvPr id="19" name="Rectangle 18">
              <a:extLst>
                <a:ext uri="{FF2B5EF4-FFF2-40B4-BE49-F238E27FC236}">
                  <a16:creationId xmlns:a16="http://schemas.microsoft.com/office/drawing/2014/main" id="{7845B2EB-AA08-8988-F797-70529B8EFACB}"/>
                </a:ext>
              </a:extLst>
            </p:cNvPr>
            <p:cNvSpPr/>
            <p:nvPr/>
          </p:nvSpPr>
          <p:spPr>
            <a:xfrm>
              <a:off x="4794002" y="4948518"/>
              <a:ext cx="3600000" cy="145205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3175">
                  <a:solidFill>
                    <a:schemeClr val="bg1"/>
                  </a:solidFill>
                </a:ln>
                <a:solidFill>
                  <a:schemeClr val="tx1"/>
                </a:solidFill>
                <a:latin typeface="Calibri Light" panose="020F030202020403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2FBD7067-FF8F-D4A5-927F-26EB3158F180}"/>
                </a:ext>
              </a:extLst>
            </p:cNvPr>
            <p:cNvSpPr txBox="1"/>
            <p:nvPr/>
          </p:nvSpPr>
          <p:spPr>
            <a:xfrm>
              <a:off x="5405977" y="5273522"/>
              <a:ext cx="2364936" cy="830997"/>
            </a:xfrm>
            <a:prstGeom prst="rect">
              <a:avLst/>
            </a:prstGeom>
            <a:grpFill/>
            <a:ln>
              <a:noFill/>
            </a:ln>
          </p:spPr>
          <p:txBody>
            <a:bodyPr wrap="none" rtlCol="0">
              <a:spAutoFit/>
            </a:bodyPr>
            <a:lstStyle/>
            <a:p>
              <a:pPr algn="ctr"/>
              <a:r>
                <a:rPr lang="en-CA" sz="1600" b="1">
                  <a:latin typeface="Calibri Light" panose="020F0302020204030204" pitchFamily="34" charset="0"/>
                  <a:cs typeface="Calibri Light" panose="020F0302020204030204" pitchFamily="34" charset="0"/>
                </a:rPr>
                <a:t>School Districts’ FNSR Proxy </a:t>
              </a:r>
            </a:p>
            <a:p>
              <a:pPr algn="ctr"/>
              <a:r>
                <a:rPr lang="en-CA" sz="1600" b="1">
                  <a:latin typeface="Calibri Light" panose="020F0302020204030204" pitchFamily="34" charset="0"/>
                  <a:cs typeface="Calibri Light" panose="020F0302020204030204" pitchFamily="34" charset="0"/>
                </a:rPr>
                <a:t>(Federal)</a:t>
              </a:r>
            </a:p>
            <a:p>
              <a:pPr algn="ctr"/>
              <a:r>
                <a:rPr lang="en-CA" sz="1600" b="1">
                  <a:latin typeface="Calibri Light" panose="020F0302020204030204" pitchFamily="34" charset="0"/>
                  <a:cs typeface="Calibri Light" panose="020F0302020204030204" pitchFamily="34" charset="0"/>
                </a:rPr>
                <a:t>$5M (34%)</a:t>
              </a:r>
              <a:endParaRPr lang="en-US" sz="1600" b="1">
                <a:latin typeface="Calibri Light" panose="020F0302020204030204" pitchFamily="34" charset="0"/>
                <a:cs typeface="Calibri Light" panose="020F0302020204030204" pitchFamily="34" charset="0"/>
              </a:endParaRPr>
            </a:p>
          </p:txBody>
        </p:sp>
      </p:grpSp>
      <p:grpSp>
        <p:nvGrpSpPr>
          <p:cNvPr id="31" name="Group 30">
            <a:extLst>
              <a:ext uri="{FF2B5EF4-FFF2-40B4-BE49-F238E27FC236}">
                <a16:creationId xmlns:a16="http://schemas.microsoft.com/office/drawing/2014/main" id="{058F4656-43FF-8A54-5770-5CA2B0C8218B}"/>
              </a:ext>
            </a:extLst>
          </p:cNvPr>
          <p:cNvGrpSpPr/>
          <p:nvPr/>
        </p:nvGrpSpPr>
        <p:grpSpPr>
          <a:xfrm>
            <a:off x="6907785" y="3141150"/>
            <a:ext cx="3748956" cy="1714561"/>
            <a:chOff x="4794000" y="3233118"/>
            <a:chExt cx="3600002" cy="1714561"/>
          </a:xfrm>
          <a:solidFill>
            <a:schemeClr val="accent5">
              <a:lumMod val="60000"/>
              <a:lumOff val="40000"/>
            </a:schemeClr>
          </a:solidFill>
        </p:grpSpPr>
        <p:sp>
          <p:nvSpPr>
            <p:cNvPr id="18" name="Rectangle 17">
              <a:extLst>
                <a:ext uri="{FF2B5EF4-FFF2-40B4-BE49-F238E27FC236}">
                  <a16:creationId xmlns:a16="http://schemas.microsoft.com/office/drawing/2014/main" id="{1F8C8260-B1AA-D404-52CC-143C631C0698}"/>
                </a:ext>
              </a:extLst>
            </p:cNvPr>
            <p:cNvSpPr/>
            <p:nvPr/>
          </p:nvSpPr>
          <p:spPr>
            <a:xfrm>
              <a:off x="4794002" y="3233118"/>
              <a:ext cx="3600000" cy="171456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3175">
                  <a:solidFill>
                    <a:schemeClr val="bg1"/>
                  </a:solidFill>
                </a:ln>
                <a:solidFill>
                  <a:schemeClr val="tx1"/>
                </a:solidFill>
                <a:latin typeface="Calibri Light" panose="020F0302020204030204" pitchFamily="34" charset="0"/>
                <a:cs typeface="Calibri Light" panose="020F0302020204030204" pitchFamily="34" charset="0"/>
              </a:endParaRPr>
            </a:p>
          </p:txBody>
        </p:sp>
        <p:sp>
          <p:nvSpPr>
            <p:cNvPr id="27" name="TextBox 26">
              <a:extLst>
                <a:ext uri="{FF2B5EF4-FFF2-40B4-BE49-F238E27FC236}">
                  <a16:creationId xmlns:a16="http://schemas.microsoft.com/office/drawing/2014/main" id="{090595D1-5192-8C4F-25EB-42E3BCB46793}"/>
                </a:ext>
              </a:extLst>
            </p:cNvPr>
            <p:cNvSpPr txBox="1"/>
            <p:nvPr/>
          </p:nvSpPr>
          <p:spPr>
            <a:xfrm>
              <a:off x="4794000" y="3723385"/>
              <a:ext cx="3600002" cy="830997"/>
            </a:xfrm>
            <a:prstGeom prst="rect">
              <a:avLst/>
            </a:prstGeom>
            <a:grpFill/>
            <a:ln>
              <a:noFill/>
            </a:ln>
          </p:spPr>
          <p:txBody>
            <a:bodyPr wrap="square" lIns="91440" tIns="45720" rIns="91440" bIns="45720" rtlCol="0" anchor="t">
              <a:spAutoFit/>
            </a:bodyPr>
            <a:lstStyle/>
            <a:p>
              <a:pPr algn="ctr"/>
              <a:r>
                <a:rPr lang="en-CA" sz="1600" b="1">
                  <a:latin typeface="Calibri Light" panose="020F0302020204030204" pitchFamily="34" charset="0"/>
                  <a:cs typeface="Calibri Light" panose="020F0302020204030204" pitchFamily="34" charset="0"/>
                </a:rPr>
                <a:t>School District amount above the Proxy (Provincial Operating Grant)</a:t>
              </a:r>
            </a:p>
            <a:p>
              <a:pPr algn="ctr"/>
              <a:r>
                <a:rPr lang="en-CA" sz="1600" b="1">
                  <a:latin typeface="Calibri Light" panose="020F0302020204030204" pitchFamily="34" charset="0"/>
                  <a:cs typeface="Calibri Light" panose="020F0302020204030204" pitchFamily="34" charset="0"/>
                </a:rPr>
                <a:t>$5.8M (39%) </a:t>
              </a:r>
              <a:endParaRPr lang="en-CA" sz="1600" b="1">
                <a:latin typeface="Calibri Light" panose="020F0302020204030204" pitchFamily="34" charset="0"/>
                <a:ea typeface="Calibri"/>
                <a:cs typeface="Calibri Light" panose="020F0302020204030204" pitchFamily="34" charset="0"/>
              </a:endParaRPr>
            </a:p>
          </p:txBody>
        </p:sp>
      </p:grpSp>
      <p:sp>
        <p:nvSpPr>
          <p:cNvPr id="34" name="TextBox 33">
            <a:extLst>
              <a:ext uri="{FF2B5EF4-FFF2-40B4-BE49-F238E27FC236}">
                <a16:creationId xmlns:a16="http://schemas.microsoft.com/office/drawing/2014/main" id="{6F205868-17FE-7850-4AAF-F058D9C60A63}"/>
              </a:ext>
            </a:extLst>
          </p:cNvPr>
          <p:cNvSpPr txBox="1"/>
          <p:nvPr/>
        </p:nvSpPr>
        <p:spPr>
          <a:xfrm>
            <a:off x="276520" y="2628002"/>
            <a:ext cx="4929907" cy="1200329"/>
          </a:xfrm>
          <a:prstGeom prst="rect">
            <a:avLst/>
          </a:prstGeom>
          <a:noFill/>
        </p:spPr>
        <p:txBody>
          <a:bodyPr wrap="square" lIns="91440" tIns="45720" rIns="91440" bIns="45720" rtlCol="0" anchor="t">
            <a:spAutoFit/>
          </a:bodyPr>
          <a:lstStyle/>
          <a:p>
            <a:pPr algn="ctr"/>
            <a:r>
              <a:rPr lang="en-CA" sz="2400">
                <a:latin typeface="Calibri Light" panose="020F0302020204030204" pitchFamily="34" charset="0"/>
                <a:cs typeface="Calibri Light" panose="020F0302020204030204" pitchFamily="34" charset="0"/>
              </a:rPr>
              <a:t>The total spent on First Nation Student transportation To/From School was $14.745 million</a:t>
            </a:r>
            <a:endParaRPr lang="en-US" sz="2400">
              <a:latin typeface="Calibri Light" panose="020F0302020204030204" pitchFamily="34" charset="0"/>
              <a:ea typeface="Calibri"/>
              <a:cs typeface="Calibri Light" panose="020F0302020204030204" pitchFamily="34" charset="0"/>
            </a:endParaRPr>
          </a:p>
        </p:txBody>
      </p:sp>
      <p:sp>
        <p:nvSpPr>
          <p:cNvPr id="37" name="TextBox 36">
            <a:extLst>
              <a:ext uri="{FF2B5EF4-FFF2-40B4-BE49-F238E27FC236}">
                <a16:creationId xmlns:a16="http://schemas.microsoft.com/office/drawing/2014/main" id="{3BB819D0-5D53-F4EB-4231-6AADAC6EF52C}"/>
              </a:ext>
            </a:extLst>
          </p:cNvPr>
          <p:cNvSpPr txBox="1"/>
          <p:nvPr/>
        </p:nvSpPr>
        <p:spPr>
          <a:xfrm>
            <a:off x="89611" y="4701296"/>
            <a:ext cx="5075062" cy="830997"/>
          </a:xfrm>
          <a:prstGeom prst="rect">
            <a:avLst/>
          </a:prstGeom>
          <a:noFill/>
        </p:spPr>
        <p:txBody>
          <a:bodyPr wrap="square">
            <a:spAutoFit/>
          </a:bodyPr>
          <a:lstStyle/>
          <a:p>
            <a:pPr algn="ctr" fontAlgn="ctr">
              <a:buClr>
                <a:srgbClr val="332450"/>
              </a:buClr>
            </a:pPr>
            <a:r>
              <a:rPr lang="en-CA" sz="2400">
                <a:latin typeface="Calibri Light" panose="020F0302020204030204" pitchFamily="34" charset="0"/>
                <a:cs typeface="Calibri Light" panose="020F0302020204030204" pitchFamily="34" charset="0"/>
              </a:rPr>
              <a:t>Source: Data as reported on Joint Plans and Revenue and Spending Reports</a:t>
            </a:r>
            <a:endParaRPr lang="en-US" sz="2400">
              <a:latin typeface="Calibri Light" panose="020F0302020204030204" pitchFamily="34" charset="0"/>
              <a:ea typeface="Calibri"/>
              <a:cs typeface="Calibri Light" panose="020F0302020204030204" pitchFamily="34" charset="0"/>
            </a:endParaRPr>
          </a:p>
        </p:txBody>
      </p:sp>
      <p:grpSp>
        <p:nvGrpSpPr>
          <p:cNvPr id="8" name="Group 7">
            <a:extLst>
              <a:ext uri="{FF2B5EF4-FFF2-40B4-BE49-F238E27FC236}">
                <a16:creationId xmlns:a16="http://schemas.microsoft.com/office/drawing/2014/main" id="{17CB9AB9-9D9A-AEF2-73D7-60316602F8CE}"/>
              </a:ext>
            </a:extLst>
          </p:cNvPr>
          <p:cNvGrpSpPr/>
          <p:nvPr/>
        </p:nvGrpSpPr>
        <p:grpSpPr>
          <a:xfrm>
            <a:off x="6907787" y="2294609"/>
            <a:ext cx="3748956" cy="849600"/>
            <a:chOff x="4880270" y="3127052"/>
            <a:chExt cx="3748956" cy="849600"/>
          </a:xfrm>
          <a:solidFill>
            <a:schemeClr val="accent6">
              <a:lumMod val="75000"/>
            </a:schemeClr>
          </a:solidFill>
        </p:grpSpPr>
        <p:sp>
          <p:nvSpPr>
            <p:cNvPr id="5" name="Rectangle 4">
              <a:extLst>
                <a:ext uri="{FF2B5EF4-FFF2-40B4-BE49-F238E27FC236}">
                  <a16:creationId xmlns:a16="http://schemas.microsoft.com/office/drawing/2014/main" id="{93C6965A-B200-9D25-C08E-160BD5A8A4B2}"/>
                </a:ext>
              </a:extLst>
            </p:cNvPr>
            <p:cNvSpPr/>
            <p:nvPr/>
          </p:nvSpPr>
          <p:spPr>
            <a:xfrm>
              <a:off x="4880270" y="3127052"/>
              <a:ext cx="3748956" cy="8496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3175">
                  <a:solidFill>
                    <a:schemeClr val="bg1"/>
                  </a:solidFill>
                </a:ln>
                <a:solidFill>
                  <a:schemeClr val="tx1"/>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7A0068E8-F8AC-025B-DBA0-A70B75254E48}"/>
                </a:ext>
              </a:extLst>
            </p:cNvPr>
            <p:cNvSpPr txBox="1"/>
            <p:nvPr/>
          </p:nvSpPr>
          <p:spPr>
            <a:xfrm>
              <a:off x="5974566" y="3232100"/>
              <a:ext cx="1471877" cy="584775"/>
            </a:xfrm>
            <a:prstGeom prst="rect">
              <a:avLst/>
            </a:prstGeom>
            <a:grpFill/>
            <a:ln>
              <a:noFill/>
            </a:ln>
          </p:spPr>
          <p:txBody>
            <a:bodyPr wrap="none" lIns="91440" tIns="45720" rIns="91440" bIns="45720" rtlCol="0" anchor="t">
              <a:spAutoFit/>
            </a:bodyPr>
            <a:lstStyle/>
            <a:p>
              <a:pPr algn="ctr"/>
              <a:r>
                <a:rPr lang="en-CA" sz="1600" b="1">
                  <a:latin typeface="Calibri Light" panose="020F0302020204030204" pitchFamily="34" charset="0"/>
                  <a:cs typeface="Calibri Light" panose="020F0302020204030204" pitchFamily="34" charset="0"/>
                </a:rPr>
                <a:t>BCTEA (Federal)</a:t>
              </a:r>
            </a:p>
            <a:p>
              <a:pPr algn="ctr"/>
              <a:r>
                <a:rPr lang="en-CA" sz="1600" b="1">
                  <a:latin typeface="Calibri Light" panose="020F0302020204030204" pitchFamily="34" charset="0"/>
                  <a:cs typeface="Calibri Light" panose="020F0302020204030204" pitchFamily="34" charset="0"/>
                </a:rPr>
                <a:t>$2.8M (19%) </a:t>
              </a:r>
              <a:endParaRPr lang="en-US" sz="1600" b="1">
                <a:latin typeface="Calibri Light" panose="020F0302020204030204" pitchFamily="34" charset="0"/>
                <a:cs typeface="Calibri Light" panose="020F0302020204030204" pitchFamily="34" charset="0"/>
              </a:endParaRPr>
            </a:p>
          </p:txBody>
        </p:sp>
      </p:grpSp>
      <p:sp>
        <p:nvSpPr>
          <p:cNvPr id="10" name="Rectangle 9">
            <a:extLst>
              <a:ext uri="{FF2B5EF4-FFF2-40B4-BE49-F238E27FC236}">
                <a16:creationId xmlns:a16="http://schemas.microsoft.com/office/drawing/2014/main" id="{D84EAD4D-E996-BBDC-6657-C951B4924686}"/>
              </a:ext>
            </a:extLst>
          </p:cNvPr>
          <p:cNvSpPr/>
          <p:nvPr/>
        </p:nvSpPr>
        <p:spPr>
          <a:xfrm>
            <a:off x="6909083" y="1944345"/>
            <a:ext cx="3748956" cy="3528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bg1"/>
                </a:solidFill>
              </a:ln>
            </a:endParaRPr>
          </a:p>
        </p:txBody>
      </p:sp>
      <p:sp>
        <p:nvSpPr>
          <p:cNvPr id="16" name="TextBox 15">
            <a:extLst>
              <a:ext uri="{FF2B5EF4-FFF2-40B4-BE49-F238E27FC236}">
                <a16:creationId xmlns:a16="http://schemas.microsoft.com/office/drawing/2014/main" id="{259AC612-BBB3-5B5E-F998-227F57892929}"/>
              </a:ext>
            </a:extLst>
          </p:cNvPr>
          <p:cNvSpPr txBox="1"/>
          <p:nvPr/>
        </p:nvSpPr>
        <p:spPr>
          <a:xfrm>
            <a:off x="6977989" y="1976490"/>
            <a:ext cx="3520066" cy="553998"/>
          </a:xfrm>
          <a:prstGeom prst="rect">
            <a:avLst/>
          </a:prstGeom>
          <a:noFill/>
          <a:ln>
            <a:noFill/>
          </a:ln>
        </p:spPr>
        <p:txBody>
          <a:bodyPr wrap="none" rtlCol="0">
            <a:spAutoFit/>
          </a:bodyPr>
          <a:lstStyle/>
          <a:p>
            <a:pPr algn="ctr"/>
            <a:r>
              <a:rPr lang="en-CA" sz="1400" b="1">
                <a:latin typeface="Calibri Light" panose="020F0302020204030204" pitchFamily="34" charset="0"/>
                <a:cs typeface="Calibri Light" panose="020F0302020204030204" pitchFamily="34" charset="0"/>
              </a:rPr>
              <a:t>BCTEA To/From and EX Carryover  $1.14M (8%)</a:t>
            </a:r>
            <a:endParaRPr lang="en-CA" sz="1400" b="1">
              <a:latin typeface="Calibri Light" panose="020F0302020204030204" pitchFamily="34" charset="0"/>
              <a:ea typeface="Calibri"/>
              <a:cs typeface="Calibri Light" panose="020F0302020204030204" pitchFamily="34" charset="0"/>
            </a:endParaRPr>
          </a:p>
          <a:p>
            <a:pPr algn="ctr"/>
            <a:endParaRPr lang="en-US" sz="1600" b="1">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3241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1A5DE85-EE7D-EEF6-0BE2-0E73727D74BB}"/>
              </a:ext>
            </a:extLst>
          </p:cNvPr>
          <p:cNvSpPr/>
          <p:nvPr/>
        </p:nvSpPr>
        <p:spPr>
          <a:xfrm>
            <a:off x="201994" y="3369151"/>
            <a:ext cx="5688000" cy="119924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FE2C201-5963-9A87-8B8F-6139F6522A13}"/>
              </a:ext>
            </a:extLst>
          </p:cNvPr>
          <p:cNvSpPr/>
          <p:nvPr/>
        </p:nvSpPr>
        <p:spPr>
          <a:xfrm>
            <a:off x="201994" y="4779937"/>
            <a:ext cx="5688000" cy="119924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5BBB86C-B85B-03F3-F682-C9FBCB5A86B5}"/>
              </a:ext>
            </a:extLst>
          </p:cNvPr>
          <p:cNvSpPr/>
          <p:nvPr/>
        </p:nvSpPr>
        <p:spPr>
          <a:xfrm>
            <a:off x="6203187" y="1951117"/>
            <a:ext cx="5688000" cy="119924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72330A4-610F-83B7-88C8-FE2183CB1AA6}"/>
              </a:ext>
            </a:extLst>
          </p:cNvPr>
          <p:cNvSpPr/>
          <p:nvPr/>
        </p:nvSpPr>
        <p:spPr>
          <a:xfrm>
            <a:off x="6178482" y="3404669"/>
            <a:ext cx="5688000" cy="119924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35175A8-44B6-75E3-C762-2995FA87ABE2}"/>
              </a:ext>
            </a:extLst>
          </p:cNvPr>
          <p:cNvSpPr/>
          <p:nvPr/>
        </p:nvSpPr>
        <p:spPr>
          <a:xfrm>
            <a:off x="6178482" y="4779936"/>
            <a:ext cx="5688000" cy="119924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2BB8C21-8526-8CA7-701C-80434BA7284C}"/>
              </a:ext>
            </a:extLst>
          </p:cNvPr>
          <p:cNvSpPr/>
          <p:nvPr/>
        </p:nvSpPr>
        <p:spPr>
          <a:xfrm>
            <a:off x="201994" y="1959987"/>
            <a:ext cx="5688000" cy="119924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D2134-9074-9054-67EC-4BC83086B3AD}"/>
              </a:ext>
            </a:extLst>
          </p:cNvPr>
          <p:cNvSpPr>
            <a:spLocks noGrp="1"/>
          </p:cNvSpPr>
          <p:nvPr>
            <p:ph type="title"/>
          </p:nvPr>
        </p:nvSpPr>
        <p:spPr>
          <a:xfrm>
            <a:off x="381000" y="112392"/>
            <a:ext cx="10515600" cy="1325563"/>
          </a:xfrm>
        </p:spPr>
        <p:txBody>
          <a:bodyPr/>
          <a:lstStyle/>
          <a:p>
            <a:r>
              <a:rPr lang="en-CA"/>
              <a:t>BCTEA Transportation Funding  - </a:t>
            </a:r>
            <a:br>
              <a:rPr lang="en-CA"/>
            </a:br>
            <a:r>
              <a:rPr lang="en-CA"/>
              <a:t>Positive Feedback</a:t>
            </a:r>
            <a:endParaRPr lang="en-US">
              <a:ea typeface="Calibri Light"/>
              <a:cs typeface="Calibri Light"/>
            </a:endParaRPr>
          </a:p>
        </p:txBody>
      </p:sp>
      <p:sp>
        <p:nvSpPr>
          <p:cNvPr id="4" name="Slide Number Placeholder 3">
            <a:extLst>
              <a:ext uri="{FF2B5EF4-FFF2-40B4-BE49-F238E27FC236}">
                <a16:creationId xmlns:a16="http://schemas.microsoft.com/office/drawing/2014/main" id="{EDE6493F-DC3A-7EFC-61D2-29B546513B38}"/>
              </a:ext>
            </a:extLst>
          </p:cNvPr>
          <p:cNvSpPr>
            <a:spLocks noGrp="1"/>
          </p:cNvSpPr>
          <p:nvPr>
            <p:ph type="sldNum" sz="quarter" idx="12"/>
          </p:nvPr>
        </p:nvSpPr>
        <p:spPr/>
        <p:txBody>
          <a:bodyPr/>
          <a:lstStyle/>
          <a:p>
            <a:fld id="{CC712354-B87A-C643-A32E-40CC1505842A}" type="slidenum">
              <a:rPr lang="en-US" smtClean="0"/>
              <a:pPr/>
              <a:t>15</a:t>
            </a:fld>
            <a:endParaRPr lang="en-US"/>
          </a:p>
        </p:txBody>
      </p:sp>
      <p:sp>
        <p:nvSpPr>
          <p:cNvPr id="5" name="TextBox 4">
            <a:extLst>
              <a:ext uri="{FF2B5EF4-FFF2-40B4-BE49-F238E27FC236}">
                <a16:creationId xmlns:a16="http://schemas.microsoft.com/office/drawing/2014/main" id="{0831E487-7849-8E77-D022-673B0A22CFD8}"/>
              </a:ext>
            </a:extLst>
          </p:cNvPr>
          <p:cNvSpPr txBox="1"/>
          <p:nvPr/>
        </p:nvSpPr>
        <p:spPr>
          <a:xfrm>
            <a:off x="300813" y="1969329"/>
            <a:ext cx="5688000" cy="1200329"/>
          </a:xfrm>
          <a:prstGeom prst="rect">
            <a:avLst/>
          </a:prstGeom>
          <a:noFill/>
        </p:spPr>
        <p:txBody>
          <a:bodyPr wrap="square" rtlCol="0">
            <a:spAutoFit/>
          </a:bodyPr>
          <a:lstStyle/>
          <a:p>
            <a:r>
              <a:rPr lang="en-CA">
                <a:latin typeface="Calibri Light" panose="020F0302020204030204" pitchFamily="34" charset="0"/>
                <a:cs typeface="Calibri Light" panose="020F0302020204030204" pitchFamily="34" charset="0"/>
              </a:rPr>
              <a:t>“The bus supervisor position has helped to improve attendance rates… Attendance for this group has improved by 42% since the bus supervisor position has been in place.”</a:t>
            </a:r>
            <a:endParaRPr lang="en-US">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BDAF1FBA-1C40-A886-19EA-E110C36BC6AB}"/>
              </a:ext>
            </a:extLst>
          </p:cNvPr>
          <p:cNvSpPr txBox="1"/>
          <p:nvPr/>
        </p:nvSpPr>
        <p:spPr>
          <a:xfrm>
            <a:off x="251404" y="3542013"/>
            <a:ext cx="5688000" cy="923330"/>
          </a:xfrm>
          <a:prstGeom prst="rect">
            <a:avLst/>
          </a:prstGeom>
          <a:noFill/>
        </p:spPr>
        <p:txBody>
          <a:bodyPr wrap="square" rtlCol="0">
            <a:spAutoFit/>
          </a:bodyPr>
          <a:lstStyle/>
          <a:p>
            <a:r>
              <a:rPr lang="en-CA">
                <a:latin typeface="Calibri Light" panose="020F0302020204030204" pitchFamily="34" charset="0"/>
                <a:cs typeface="Calibri Light" panose="020F0302020204030204" pitchFamily="34" charset="0"/>
              </a:rPr>
              <a:t>“The express bus… has decreased the travel time by 50% for the students from 1.5 hours each way to 45 minutes each way.”</a:t>
            </a:r>
            <a:endParaRPr lang="en-US">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2F530512-727B-B361-0AEB-0DAA86D85ABE}"/>
              </a:ext>
            </a:extLst>
          </p:cNvPr>
          <p:cNvSpPr txBox="1"/>
          <p:nvPr/>
        </p:nvSpPr>
        <p:spPr>
          <a:xfrm>
            <a:off x="314701" y="4924052"/>
            <a:ext cx="5569907" cy="923330"/>
          </a:xfrm>
          <a:prstGeom prst="rect">
            <a:avLst/>
          </a:prstGeom>
          <a:noFill/>
        </p:spPr>
        <p:txBody>
          <a:bodyPr wrap="square" rtlCol="0">
            <a:spAutoFit/>
          </a:bodyPr>
          <a:lstStyle/>
          <a:p>
            <a:r>
              <a:rPr lang="en-US">
                <a:latin typeface="Calibri Light" panose="020F0302020204030204" pitchFamily="34" charset="0"/>
                <a:cs typeface="Calibri Light" panose="020F0302020204030204" pitchFamily="34" charset="0"/>
              </a:rPr>
              <a:t>Transportation to cultural land-based programs for students has improved attendance, engagement in learning and provided credits required for graduation.</a:t>
            </a:r>
          </a:p>
        </p:txBody>
      </p:sp>
      <p:sp>
        <p:nvSpPr>
          <p:cNvPr id="8" name="TextBox 7">
            <a:extLst>
              <a:ext uri="{FF2B5EF4-FFF2-40B4-BE49-F238E27FC236}">
                <a16:creationId xmlns:a16="http://schemas.microsoft.com/office/drawing/2014/main" id="{433C4BD3-C8E5-2DA1-3C41-8B7E88C11DC5}"/>
              </a:ext>
            </a:extLst>
          </p:cNvPr>
          <p:cNvSpPr txBox="1"/>
          <p:nvPr/>
        </p:nvSpPr>
        <p:spPr>
          <a:xfrm>
            <a:off x="6323956" y="2083970"/>
            <a:ext cx="5436822" cy="923553"/>
          </a:xfrm>
          <a:prstGeom prst="rect">
            <a:avLst/>
          </a:prstGeom>
          <a:noFill/>
        </p:spPr>
        <p:txBody>
          <a:bodyPr wrap="square" rtlCol="0">
            <a:spAutoFit/>
          </a:bodyPr>
          <a:lstStyle/>
          <a:p>
            <a:r>
              <a:rPr lang="en-CA">
                <a:latin typeface="Calibri Light" panose="020F0302020204030204" pitchFamily="34" charset="0"/>
                <a:cs typeface="Calibri Light" panose="020F0302020204030204" pitchFamily="34" charset="0"/>
              </a:rPr>
              <a:t>“This enabled students to avoid exposure to adverse weather conditions and excessive and unsafe walking distances to school along busy roads.”</a:t>
            </a:r>
            <a:endParaRPr lang="en-US">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6706E20-8ACD-2F5B-1354-281DC809CAFB}"/>
              </a:ext>
            </a:extLst>
          </p:cNvPr>
          <p:cNvSpPr txBox="1"/>
          <p:nvPr/>
        </p:nvSpPr>
        <p:spPr>
          <a:xfrm>
            <a:off x="6252598" y="3496672"/>
            <a:ext cx="5688000" cy="923330"/>
          </a:xfrm>
          <a:prstGeom prst="rect">
            <a:avLst/>
          </a:prstGeom>
          <a:noFill/>
        </p:spPr>
        <p:txBody>
          <a:bodyPr wrap="square" rtlCol="0">
            <a:spAutoFit/>
          </a:bodyPr>
          <a:lstStyle/>
          <a:p>
            <a:r>
              <a:rPr lang="en-CA">
                <a:latin typeface="Calibri Light" panose="020F0302020204030204" pitchFamily="34" charset="0"/>
                <a:cs typeface="Calibri Light" panose="020F0302020204030204" pitchFamily="34" charset="0"/>
              </a:rPr>
              <a:t>“… has made an impact on absence numbers for students in addition to providing a safer alternative for pick-up and drop-off.”</a:t>
            </a:r>
            <a:endParaRPr lang="en-US">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59FB171B-76CB-1A18-CC36-83B1D9B0FF4F}"/>
              </a:ext>
            </a:extLst>
          </p:cNvPr>
          <p:cNvSpPr txBox="1"/>
          <p:nvPr/>
        </p:nvSpPr>
        <p:spPr>
          <a:xfrm>
            <a:off x="6227892" y="4771296"/>
            <a:ext cx="5688000" cy="1200329"/>
          </a:xfrm>
          <a:prstGeom prst="rect">
            <a:avLst/>
          </a:prstGeom>
          <a:noFill/>
        </p:spPr>
        <p:txBody>
          <a:bodyPr wrap="square" rtlCol="0">
            <a:spAutoFit/>
          </a:bodyPr>
          <a:lstStyle/>
          <a:p>
            <a:r>
              <a:rPr lang="en-CA">
                <a:latin typeface="Calibri Light" panose="020F0302020204030204" pitchFamily="34" charset="0"/>
                <a:cs typeface="Calibri Light" panose="020F0302020204030204" pitchFamily="34" charset="0"/>
              </a:rPr>
              <a:t>There is one language speaker at the school. [Extracurricular funding] allows us to bus students from other schools in for this program, so they can also benefit from the language instruction.</a:t>
            </a:r>
            <a:endParaRPr lang="en-US">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86451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Capital Funding for Buses</a:t>
            </a:r>
            <a:endParaRPr lang="en-US" strike="sngStrike"/>
          </a:p>
        </p:txBody>
      </p:sp>
      <p:sp>
        <p:nvSpPr>
          <p:cNvPr id="6" name="Content Placeholder 5"/>
          <p:cNvSpPr>
            <a:spLocks noGrp="1"/>
          </p:cNvSpPr>
          <p:nvPr>
            <p:ph idx="1"/>
          </p:nvPr>
        </p:nvSpPr>
        <p:spPr>
          <a:xfrm>
            <a:off x="838200" y="2020596"/>
            <a:ext cx="10515600" cy="4034264"/>
          </a:xfrm>
        </p:spPr>
        <p:txBody>
          <a:bodyPr>
            <a:noAutofit/>
          </a:bodyPr>
          <a:lstStyle/>
          <a:p>
            <a:pPr marL="0" indent="0">
              <a:buNone/>
            </a:pPr>
            <a:r>
              <a:rPr lang="en-CA" sz="2400" b="1">
                <a:solidFill>
                  <a:schemeClr val="tx1"/>
                </a:solidFill>
              </a:rPr>
              <a:t>Funding for Bus Acquisition</a:t>
            </a:r>
          </a:p>
          <a:p>
            <a:pPr>
              <a:buClr>
                <a:srgbClr val="332450"/>
              </a:buClr>
            </a:pPr>
            <a:r>
              <a:rPr lang="en-CA" sz="2400">
                <a:solidFill>
                  <a:schemeClr val="tx1"/>
                </a:solidFill>
              </a:rPr>
              <a:t>R</a:t>
            </a:r>
            <a:r>
              <a:rPr lang="en-US" sz="2400" err="1">
                <a:solidFill>
                  <a:schemeClr val="tx1"/>
                </a:solidFill>
              </a:rPr>
              <a:t>equests</a:t>
            </a:r>
            <a:r>
              <a:rPr lang="en-US" sz="2400">
                <a:solidFill>
                  <a:schemeClr val="tx1"/>
                </a:solidFill>
              </a:rPr>
              <a:t> for buses are processed through the provincial application-based </a:t>
            </a:r>
            <a:r>
              <a:rPr lang="en-US" sz="2400" u="sng">
                <a:solidFill>
                  <a:srgbClr val="0563C1"/>
                </a:solidFill>
                <a:effectLst/>
                <a:ea typeface="Calibri" panose="020F0502020204030204" pitchFamily="34" charset="0"/>
                <a:cs typeface="Times New Roman" panose="02020603050405020304" pitchFamily="18" charset="0"/>
                <a:hlinkClick r:id="rId3"/>
              </a:rPr>
              <a:t>Bus Acquisition Program</a:t>
            </a:r>
            <a:r>
              <a:rPr lang="en-US" sz="2400">
                <a:solidFill>
                  <a:schemeClr val="tx1"/>
                </a:solidFill>
                <a:effectLst/>
                <a:ea typeface="Calibri" panose="020F0502020204030204" pitchFamily="34" charset="0"/>
                <a:cs typeface="Times New Roman" panose="02020603050405020304" pitchFamily="18" charset="0"/>
              </a:rPr>
              <a:t>. </a:t>
            </a:r>
            <a:r>
              <a:rPr lang="en-US" sz="2400">
                <a:solidFill>
                  <a:schemeClr val="tx1"/>
                </a:solidFill>
              </a:rPr>
              <a:t>This Program is for school district assets only and is restricted to “yellow fleet” buses (diesel and electric buses)</a:t>
            </a:r>
          </a:p>
          <a:p>
            <a:pPr>
              <a:buClr>
                <a:srgbClr val="332450"/>
              </a:buClr>
            </a:pPr>
            <a:r>
              <a:rPr lang="en-US" sz="2400">
                <a:solidFill>
                  <a:schemeClr val="tx1"/>
                </a:solidFill>
              </a:rPr>
              <a:t>Budget 2024 announced $27 million in capital funding over three years to enable more  school districts to buy electric school buses (increase in $9 million a year)</a:t>
            </a:r>
          </a:p>
          <a:p>
            <a:pPr marL="0" indent="0">
              <a:buClr>
                <a:srgbClr val="332450"/>
              </a:buClr>
              <a:buNone/>
            </a:pPr>
            <a:endParaRPr lang="en-CA" sz="2000"/>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3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7C2F62-374C-4BDF-B7EF-DF96D5639155}" type="slidenum">
              <a:rPr lang="en-CA" smtClean="0"/>
              <a:pPr/>
              <a:t>16</a:t>
            </a:fld>
            <a:endParaRPr lang="en-US"/>
          </a:p>
        </p:txBody>
      </p:sp>
    </p:spTree>
    <p:extLst>
      <p:ext uri="{BB962C8B-B14F-4D97-AF65-F5344CB8AC3E}">
        <p14:creationId xmlns:p14="http://schemas.microsoft.com/office/powerpoint/2010/main" val="1811926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5D1B-42A4-4718-BECB-234DEDE5B2A6}"/>
              </a:ext>
            </a:extLst>
          </p:cNvPr>
          <p:cNvSpPr>
            <a:spLocks noGrp="1"/>
          </p:cNvSpPr>
          <p:nvPr>
            <p:ph type="title"/>
          </p:nvPr>
        </p:nvSpPr>
        <p:spPr>
          <a:xfrm>
            <a:off x="4147148" y="3089579"/>
            <a:ext cx="3543299" cy="1569372"/>
          </a:xfrm>
        </p:spPr>
        <p:txBody>
          <a:bodyPr>
            <a:normAutofit/>
          </a:bodyPr>
          <a:lstStyle/>
          <a:p>
            <a:pPr>
              <a:lnSpc>
                <a:spcPct val="100000"/>
              </a:lnSpc>
              <a:spcBef>
                <a:spcPts val="1000"/>
              </a:spcBef>
              <a:spcAft>
                <a:spcPts val="600"/>
              </a:spcAft>
              <a:buFont typeface="Arial" panose="020B0604020202020204" pitchFamily="34" charset="0"/>
            </a:pPr>
            <a:r>
              <a:rPr lang="en-US" sz="5400">
                <a:solidFill>
                  <a:srgbClr val="333F50"/>
                </a:solidFill>
                <a:ea typeface="+mn-ea"/>
                <a:cs typeface="+mn-cs"/>
              </a:rPr>
              <a:t>Questions?</a:t>
            </a:r>
            <a:endParaRPr lang="en-CA" sz="5400">
              <a:solidFill>
                <a:srgbClr val="333F50"/>
              </a:solidFill>
              <a:ea typeface="+mn-ea"/>
              <a:cs typeface="+mn-cs"/>
            </a:endParaRPr>
          </a:p>
        </p:txBody>
      </p:sp>
      <p:sp>
        <p:nvSpPr>
          <p:cNvPr id="4" name="Slide Number Placeholder 3">
            <a:extLst>
              <a:ext uri="{FF2B5EF4-FFF2-40B4-BE49-F238E27FC236}">
                <a16:creationId xmlns:a16="http://schemas.microsoft.com/office/drawing/2014/main" id="{0C1F8301-75B8-4269-A11A-CF185796793B}"/>
              </a:ext>
            </a:extLst>
          </p:cNvPr>
          <p:cNvSpPr>
            <a:spLocks noGrp="1"/>
          </p:cNvSpPr>
          <p:nvPr>
            <p:ph type="sldNum" sz="quarter" idx="12"/>
          </p:nvPr>
        </p:nvSpPr>
        <p:spPr/>
        <p:txBody>
          <a:bodyPr/>
          <a:lstStyle/>
          <a:p>
            <a:fld id="{CC712354-B87A-C643-A32E-40CC1505842A}" type="slidenum">
              <a:rPr lang="en-US" smtClean="0"/>
              <a:pPr/>
              <a:t>17</a:t>
            </a:fld>
            <a:endParaRPr lang="en-US"/>
          </a:p>
        </p:txBody>
      </p:sp>
    </p:spTree>
    <p:extLst>
      <p:ext uri="{BB962C8B-B14F-4D97-AF65-F5344CB8AC3E}">
        <p14:creationId xmlns:p14="http://schemas.microsoft.com/office/powerpoint/2010/main" val="3962308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14EB25-88CE-C631-5B66-C908CAAC89E0}"/>
              </a:ext>
            </a:extLst>
          </p:cNvPr>
          <p:cNvSpPr>
            <a:spLocks noGrp="1"/>
          </p:cNvSpPr>
          <p:nvPr>
            <p:ph idx="1"/>
          </p:nvPr>
        </p:nvSpPr>
        <p:spPr>
          <a:xfrm>
            <a:off x="838200" y="2495784"/>
            <a:ext cx="10515600" cy="4034264"/>
          </a:xfrm>
        </p:spPr>
        <p:txBody>
          <a:bodyPr/>
          <a:lstStyle/>
          <a:p>
            <a:pPr marL="0" indent="0" algn="ctr">
              <a:buNone/>
            </a:pPr>
            <a:br>
              <a:rPr lang="en-US" sz="5400" b="1" kern="100">
                <a:ea typeface="Aptos" panose="020B0004020202020204" pitchFamily="34" charset="0"/>
                <a:cs typeface="Times New Roman" panose="02020603050405020304" pitchFamily="18" charset="0"/>
              </a:rPr>
            </a:br>
            <a:r>
              <a:rPr lang="en-US" sz="5400" b="1" kern="100">
                <a:effectLst/>
                <a:ea typeface="Aptos" panose="020B0004020202020204" pitchFamily="34" charset="0"/>
                <a:cs typeface="Times New Roman" panose="02020603050405020304" pitchFamily="18" charset="0"/>
              </a:rPr>
              <a:t>2025/2026 </a:t>
            </a:r>
            <a:r>
              <a:rPr lang="en-CA" sz="5400" b="1" kern="100">
                <a:effectLst/>
                <a:ea typeface="Aptos" panose="020B0004020202020204" pitchFamily="34" charset="0"/>
                <a:cs typeface="Times New Roman" panose="02020603050405020304" pitchFamily="18" charset="0"/>
              </a:rPr>
              <a:t>Policy Updates</a:t>
            </a:r>
          </a:p>
          <a:p>
            <a:pPr marL="0" indent="0">
              <a:buNone/>
            </a:pPr>
            <a:endParaRPr lang="en-US"/>
          </a:p>
        </p:txBody>
      </p:sp>
      <p:sp>
        <p:nvSpPr>
          <p:cNvPr id="4" name="Slide Number Placeholder 3">
            <a:extLst>
              <a:ext uri="{FF2B5EF4-FFF2-40B4-BE49-F238E27FC236}">
                <a16:creationId xmlns:a16="http://schemas.microsoft.com/office/drawing/2014/main" id="{A5B7A6CF-D0C0-E020-1CDE-F3700E3B0C77}"/>
              </a:ext>
            </a:extLst>
          </p:cNvPr>
          <p:cNvSpPr>
            <a:spLocks noGrp="1"/>
          </p:cNvSpPr>
          <p:nvPr>
            <p:ph type="sldNum" sz="quarter" idx="12"/>
          </p:nvPr>
        </p:nvSpPr>
        <p:spPr/>
        <p:txBody>
          <a:bodyPr/>
          <a:lstStyle/>
          <a:p>
            <a:fld id="{CC712354-B87A-C643-A32E-40CC1505842A}" type="slidenum">
              <a:rPr lang="en-US" smtClean="0"/>
              <a:pPr/>
              <a:t>18</a:t>
            </a:fld>
            <a:endParaRPr lang="en-US"/>
          </a:p>
        </p:txBody>
      </p:sp>
    </p:spTree>
    <p:extLst>
      <p:ext uri="{BB962C8B-B14F-4D97-AF65-F5344CB8AC3E}">
        <p14:creationId xmlns:p14="http://schemas.microsoft.com/office/powerpoint/2010/main" val="484798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48FE-2980-1CDF-4C24-362564F7A5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0D0D7A-3BDF-ACFB-F21F-F505862E15C2}"/>
              </a:ext>
            </a:extLst>
          </p:cNvPr>
          <p:cNvSpPr>
            <a:spLocks noGrp="1"/>
          </p:cNvSpPr>
          <p:nvPr>
            <p:ph idx="1"/>
          </p:nvPr>
        </p:nvSpPr>
        <p:spPr>
          <a:xfrm>
            <a:off x="838200" y="2415194"/>
            <a:ext cx="10515600" cy="4034264"/>
          </a:xfrm>
        </p:spPr>
        <p:txBody>
          <a:bodyPr/>
          <a:lstStyle/>
          <a:p>
            <a:pPr marL="0" indent="0" algn="ctr">
              <a:buNone/>
            </a:pPr>
            <a:br>
              <a:rPr lang="en-CA"/>
            </a:br>
            <a:endParaRPr lang="en-CA"/>
          </a:p>
          <a:p>
            <a:pPr marL="0" indent="0" algn="ctr">
              <a:buNone/>
            </a:pPr>
            <a:r>
              <a:rPr lang="en-CA" sz="5400" b="1"/>
              <a:t>Extracurricular</a:t>
            </a:r>
            <a:endParaRPr lang="en-US" sz="5400" b="1"/>
          </a:p>
        </p:txBody>
      </p:sp>
      <p:sp>
        <p:nvSpPr>
          <p:cNvPr id="4" name="Slide Number Placeholder 3">
            <a:extLst>
              <a:ext uri="{FF2B5EF4-FFF2-40B4-BE49-F238E27FC236}">
                <a16:creationId xmlns:a16="http://schemas.microsoft.com/office/drawing/2014/main" id="{FEF2BB5D-D928-0F26-5C84-761394F2E448}"/>
              </a:ext>
            </a:extLst>
          </p:cNvPr>
          <p:cNvSpPr>
            <a:spLocks noGrp="1"/>
          </p:cNvSpPr>
          <p:nvPr>
            <p:ph type="sldNum" sz="quarter" idx="12"/>
          </p:nvPr>
        </p:nvSpPr>
        <p:spPr/>
        <p:txBody>
          <a:bodyPr/>
          <a:lstStyle/>
          <a:p>
            <a:fld id="{CC712354-B87A-C643-A32E-40CC1505842A}" type="slidenum">
              <a:rPr lang="en-US" smtClean="0"/>
              <a:pPr/>
              <a:t>19</a:t>
            </a:fld>
            <a:endParaRPr lang="en-US"/>
          </a:p>
        </p:txBody>
      </p:sp>
    </p:spTree>
    <p:extLst>
      <p:ext uri="{BB962C8B-B14F-4D97-AF65-F5344CB8AC3E}">
        <p14:creationId xmlns:p14="http://schemas.microsoft.com/office/powerpoint/2010/main" val="106033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29556" y="6263849"/>
            <a:ext cx="2743200" cy="365125"/>
          </a:xfrm>
        </p:spPr>
        <p:txBody>
          <a:bodyPr/>
          <a:lstStyle/>
          <a:p>
            <a:fld id="{CC712354-B87A-C643-A32E-40CC1505842A}" type="slidenum">
              <a:rPr lang="en-US" smtClean="0"/>
              <a:pPr/>
              <a:t>2</a:t>
            </a:fld>
            <a:endParaRPr lang="en-US"/>
          </a:p>
        </p:txBody>
      </p:sp>
      <p:sp>
        <p:nvSpPr>
          <p:cNvPr id="2" name="Text Placeholder 1">
            <a:extLst>
              <a:ext uri="{FF2B5EF4-FFF2-40B4-BE49-F238E27FC236}">
                <a16:creationId xmlns:a16="http://schemas.microsoft.com/office/drawing/2014/main" id="{C1817FDF-F3B1-436D-BADB-52CB0CD64F87}"/>
              </a:ext>
            </a:extLst>
          </p:cNvPr>
          <p:cNvSpPr>
            <a:spLocks noGrp="1"/>
          </p:cNvSpPr>
          <p:nvPr>
            <p:ph type="body" sz="quarter" idx="13"/>
          </p:nvPr>
        </p:nvSpPr>
        <p:spPr/>
        <p:txBody>
          <a:bodyPr/>
          <a:lstStyle/>
          <a:p>
            <a:r>
              <a:rPr lang="en-US" b="1">
                <a:solidFill>
                  <a:srgbClr val="333F50"/>
                </a:solidFill>
              </a:rPr>
              <a:t>Recognition of the Territory</a:t>
            </a:r>
            <a:endParaRPr lang="en-CA" b="1">
              <a:solidFill>
                <a:srgbClr val="333F50"/>
              </a:solidFill>
            </a:endParaRPr>
          </a:p>
        </p:txBody>
      </p:sp>
    </p:spTree>
    <p:extLst>
      <p:ext uri="{BB962C8B-B14F-4D97-AF65-F5344CB8AC3E}">
        <p14:creationId xmlns:p14="http://schemas.microsoft.com/office/powerpoint/2010/main" val="1488516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Transportation to Extracurricular Activities</a:t>
            </a:r>
            <a:endParaRPr lang="en-US">
              <a:highlight>
                <a:srgbClr val="FFFF00"/>
              </a:highlight>
            </a:endParaRPr>
          </a:p>
        </p:txBody>
      </p:sp>
      <p:sp>
        <p:nvSpPr>
          <p:cNvPr id="9" name="Content Placeholder 5">
            <a:extLst>
              <a:ext uri="{FF2B5EF4-FFF2-40B4-BE49-F238E27FC236}">
                <a16:creationId xmlns:a16="http://schemas.microsoft.com/office/drawing/2014/main" id="{010BF394-4A98-4812-9733-14EFCC2E9AC5}"/>
              </a:ext>
            </a:extLst>
          </p:cNvPr>
          <p:cNvSpPr>
            <a:spLocks noGrp="1"/>
          </p:cNvSpPr>
          <p:nvPr>
            <p:ph idx="1"/>
          </p:nvPr>
        </p:nvSpPr>
        <p:spPr>
          <a:xfrm>
            <a:off x="2797753" y="2341135"/>
            <a:ext cx="9285184" cy="3616386"/>
          </a:xfrm>
        </p:spPr>
        <p:txBody>
          <a:bodyPr vert="horz" lIns="91440" tIns="45720" rIns="91440" bIns="45720" rtlCol="0" anchor="t">
            <a:noAutofit/>
          </a:bodyPr>
          <a:lstStyle/>
          <a:p>
            <a:pPr>
              <a:spcAft>
                <a:spcPts val="0"/>
              </a:spcAft>
              <a:buClr>
                <a:srgbClr val="333F50"/>
              </a:buClr>
            </a:pPr>
            <a:r>
              <a:rPr lang="en-US" sz="2400">
                <a:solidFill>
                  <a:schemeClr val="tx1"/>
                </a:solidFill>
              </a:rPr>
              <a:t>The purpose of the funding is to assist First Nations Students’ transportation to school organized extracurricular activities and sports. </a:t>
            </a:r>
            <a:r>
              <a:rPr kumimoji="0" lang="en-US" sz="2400" b="0" i="0" u="none" strike="noStrike" kern="1200" cap="none" spc="0" normalizeH="0" baseline="0" noProof="0">
                <a:ln>
                  <a:noFill/>
                </a:ln>
                <a:solidFill>
                  <a:schemeClr val="tx1"/>
                </a:solidFill>
                <a:effectLst/>
                <a:uLnTx/>
                <a:uFillTx/>
                <a:latin typeface="Calibri Light" panose="020F0302020204030204"/>
                <a:ea typeface="+mn-ea"/>
                <a:cs typeface="+mn-cs"/>
              </a:rPr>
              <a:t>Examples of eligible activities include:</a:t>
            </a:r>
            <a:endParaRPr lang="en-US" sz="2400" b="0" i="0" u="none" strike="noStrike" kern="1200" cap="none" spc="0" normalizeH="0" baseline="0" noProof="0">
              <a:ln>
                <a:noFill/>
              </a:ln>
              <a:solidFill>
                <a:schemeClr val="tx1"/>
              </a:solidFill>
              <a:effectLst/>
              <a:uLnTx/>
              <a:uFillTx/>
              <a:latin typeface="Calibri Light" panose="020F0302020204030204"/>
              <a:ea typeface="Calibri Light"/>
              <a:cs typeface="Calibri Light"/>
            </a:endParaRPr>
          </a:p>
          <a:p>
            <a:pPr marL="512445" marR="0" lvl="1" indent="-312420" algn="l" defTabSz="914400" rtl="0" eaLnBrk="1" fontAlgn="auto" latinLnBrk="0" hangingPunct="1">
              <a:lnSpc>
                <a:spcPct val="120000"/>
              </a:lnSpc>
              <a:spcBef>
                <a:spcPts val="500"/>
              </a:spcBef>
              <a:spcAft>
                <a:spcPts val="600"/>
              </a:spcAft>
              <a:buClr>
                <a:srgbClr val="333F50"/>
              </a:buClr>
              <a:buSzTx/>
              <a:buFont typeface="Courier New" panose="02070309020205020404" pitchFamily="49" charset="0"/>
              <a:buChar char="o"/>
              <a:tabLst>
                <a:tab pos="444500" algn="l"/>
              </a:tabLst>
              <a:defRPr/>
            </a:pPr>
            <a:r>
              <a:rPr kumimoji="0" lang="en-US" sz="2400" b="0" i="0" u="none" strike="noStrike" kern="1200" cap="none" spc="0" normalizeH="0" baseline="0" noProof="0">
                <a:ln>
                  <a:noFill/>
                </a:ln>
                <a:solidFill>
                  <a:schemeClr val="tx1"/>
                </a:solidFill>
                <a:effectLst/>
                <a:uLnTx/>
                <a:uFillTx/>
                <a:latin typeface="Calibri Light" panose="020F0302020204030204"/>
                <a:ea typeface="+mn-ea"/>
                <a:cs typeface="+mn-cs"/>
              </a:rPr>
              <a:t>athletics, homework and music clubs and school-based cultural activities</a:t>
            </a:r>
            <a:endParaRPr lang="en-US" sz="2400" b="0" i="0" u="none" strike="noStrike" kern="1200" cap="none" spc="0" normalizeH="0" baseline="0" noProof="0">
              <a:ln>
                <a:noFill/>
              </a:ln>
              <a:solidFill>
                <a:schemeClr val="tx1"/>
              </a:solidFill>
              <a:effectLst/>
              <a:uLnTx/>
              <a:uFillTx/>
              <a:latin typeface="Calibri Light" panose="020F0302020204030204"/>
              <a:ea typeface="Calibri Light"/>
              <a:cs typeface="Calibri Light"/>
            </a:endParaRPr>
          </a:p>
          <a:p>
            <a:pPr>
              <a:spcBef>
                <a:spcPts val="500"/>
              </a:spcBef>
              <a:buClr>
                <a:srgbClr val="333F50"/>
              </a:buClr>
              <a:tabLst>
                <a:tab pos="444500" algn="l"/>
              </a:tabLst>
              <a:defRPr/>
            </a:pPr>
            <a:r>
              <a:rPr kumimoji="0" lang="en-US" sz="2400" b="0" i="0" u="none" strike="noStrike" kern="1200" cap="none" spc="0" normalizeH="0" baseline="0" noProof="0">
                <a:ln>
                  <a:noFill/>
                </a:ln>
                <a:solidFill>
                  <a:schemeClr val="tx1"/>
                </a:solidFill>
                <a:effectLst/>
                <a:uLnTx/>
                <a:uFillTx/>
                <a:latin typeface="Calibri Light" panose="020F0302020204030204"/>
                <a:ea typeface="+mn-ea"/>
                <a:cs typeface="+mn-cs"/>
              </a:rPr>
              <a:t>School activities may be located off school property e.g., a different school gym or soccer field and/or be delivered by a private organization for cases where the school district works with an organization to deliver extracurricular activities</a:t>
            </a:r>
            <a:endParaRPr kumimoji="0" lang="en-CA" sz="2400" b="0" i="0" u="none" strike="noStrike" kern="1200" cap="none" spc="0" normalizeH="0" baseline="0" noProof="0">
              <a:ln>
                <a:noFill/>
              </a:ln>
              <a:solidFill>
                <a:schemeClr val="tx1"/>
              </a:solidFill>
              <a:effectLst/>
              <a:uLnTx/>
              <a:uFillTx/>
              <a:latin typeface="Calibri Light" panose="020F0302020204030204"/>
              <a:ea typeface="+mn-ea"/>
              <a:cs typeface="+mn-cs"/>
            </a:endParaRPr>
          </a:p>
          <a:p>
            <a:pPr marL="0" indent="0">
              <a:buNone/>
            </a:pPr>
            <a:endParaRPr lang="en-US" sz="2400">
              <a:solidFill>
                <a:srgbClr val="333F50"/>
              </a:solidFill>
            </a:endParaRPr>
          </a:p>
        </p:txBody>
      </p:sp>
      <p:sp>
        <p:nvSpPr>
          <p:cNvPr id="4" name="Slide Number Placeholder 3"/>
          <p:cNvSpPr>
            <a:spLocks noGrp="1"/>
          </p:cNvSpPr>
          <p:nvPr>
            <p:ph type="sldNum" sz="quarter" idx="4294967295"/>
          </p:nvPr>
        </p:nvSpPr>
        <p:spPr>
          <a:xfrm>
            <a:off x="9448800" y="62738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3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7C2F62-374C-4BDF-B7EF-DF96D5639155}" type="slidenum">
              <a:rPr lang="en-CA" smtClean="0"/>
              <a:pPr/>
              <a:t>20</a:t>
            </a:fld>
            <a:endParaRPr lang="en-US"/>
          </a:p>
        </p:txBody>
      </p:sp>
      <p:pic>
        <p:nvPicPr>
          <p:cNvPr id="11" name="Picture 10" descr="Antique wood desk with pencil and paper">
            <a:extLst>
              <a:ext uri="{FF2B5EF4-FFF2-40B4-BE49-F238E27FC236}">
                <a16:creationId xmlns:a16="http://schemas.microsoft.com/office/drawing/2014/main" id="{DD993C97-D73E-0EF0-4406-7C3E097EF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117584"/>
            <a:ext cx="1698208" cy="1127914"/>
          </a:xfrm>
          <a:prstGeom prst="rect">
            <a:avLst/>
          </a:prstGeom>
        </p:spPr>
      </p:pic>
      <p:pic>
        <p:nvPicPr>
          <p:cNvPr id="13" name="Picture 12" descr="A basketball hoop against the sky">
            <a:extLst>
              <a:ext uri="{FF2B5EF4-FFF2-40B4-BE49-F238E27FC236}">
                <a16:creationId xmlns:a16="http://schemas.microsoft.com/office/drawing/2014/main" id="{CB648CF9-A4DD-FF73-EE8D-5B8914495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5041786"/>
            <a:ext cx="1698208" cy="1021199"/>
          </a:xfrm>
          <a:prstGeom prst="rect">
            <a:avLst/>
          </a:prstGeom>
        </p:spPr>
      </p:pic>
      <p:pic>
        <p:nvPicPr>
          <p:cNvPr id="2" name="Picture 1" descr="Pow wow drum and drumsticks">
            <a:extLst>
              <a:ext uri="{FF2B5EF4-FFF2-40B4-BE49-F238E27FC236}">
                <a16:creationId xmlns:a16="http://schemas.microsoft.com/office/drawing/2014/main" id="{06CB44BD-90BF-AFC4-7EEA-D98CABEFACD3}"/>
              </a:ext>
            </a:extLst>
          </p:cNvPr>
          <p:cNvPicPr>
            <a:picLocks noChangeAspect="1"/>
          </p:cNvPicPr>
          <p:nvPr/>
        </p:nvPicPr>
        <p:blipFill>
          <a:blip r:embed="rId5"/>
          <a:stretch>
            <a:fillRect/>
          </a:stretch>
        </p:blipFill>
        <p:spPr>
          <a:xfrm>
            <a:off x="833437" y="3571874"/>
            <a:ext cx="1714502" cy="1154908"/>
          </a:xfrm>
          <a:prstGeom prst="rect">
            <a:avLst/>
          </a:prstGeom>
        </p:spPr>
      </p:pic>
    </p:spTree>
    <p:extLst>
      <p:ext uri="{BB962C8B-B14F-4D97-AF65-F5344CB8AC3E}">
        <p14:creationId xmlns:p14="http://schemas.microsoft.com/office/powerpoint/2010/main" val="3964158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152BD-B2DD-4D78-8ED2-05CF7F843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F1F11-2EED-7311-9229-AA3EF27B6217}"/>
              </a:ext>
            </a:extLst>
          </p:cNvPr>
          <p:cNvSpPr>
            <a:spLocks noGrp="1"/>
          </p:cNvSpPr>
          <p:nvPr>
            <p:ph type="title"/>
          </p:nvPr>
        </p:nvSpPr>
        <p:spPr/>
        <p:txBody>
          <a:bodyPr/>
          <a:lstStyle/>
          <a:p>
            <a:r>
              <a:rPr lang="en-CA"/>
              <a:t>Extracurricular Allocation Change - Context</a:t>
            </a:r>
            <a:endParaRPr lang="en-US"/>
          </a:p>
        </p:txBody>
      </p:sp>
      <p:sp>
        <p:nvSpPr>
          <p:cNvPr id="3" name="Content Placeholder 2">
            <a:extLst>
              <a:ext uri="{FF2B5EF4-FFF2-40B4-BE49-F238E27FC236}">
                <a16:creationId xmlns:a16="http://schemas.microsoft.com/office/drawing/2014/main" id="{5371F5CF-F52F-6280-C0DF-2032F28F1B7E}"/>
              </a:ext>
            </a:extLst>
          </p:cNvPr>
          <p:cNvSpPr>
            <a:spLocks noGrp="1"/>
          </p:cNvSpPr>
          <p:nvPr>
            <p:ph idx="1"/>
          </p:nvPr>
        </p:nvSpPr>
        <p:spPr>
          <a:xfrm>
            <a:off x="838200" y="1948300"/>
            <a:ext cx="10515600" cy="4501158"/>
          </a:xfrm>
        </p:spPr>
        <p:txBody>
          <a:bodyPr vert="horz" lIns="91440" tIns="45720" rIns="91440" bIns="45720" rtlCol="0" anchor="t">
            <a:normAutofit/>
          </a:bodyPr>
          <a:lstStyle/>
          <a:p>
            <a:pPr>
              <a:spcAft>
                <a:spcPts val="0"/>
              </a:spcAft>
              <a:buClr>
                <a:srgbClr val="333F50"/>
              </a:buClr>
            </a:pPr>
            <a:r>
              <a:rPr lang="en-CA" sz="2400">
                <a:solidFill>
                  <a:schemeClr val="tx1"/>
                </a:solidFill>
              </a:rPr>
              <a:t>Cost of To/From school transportation has increased each year with the First Nation Student Transportation Fund unchanged</a:t>
            </a:r>
          </a:p>
          <a:p>
            <a:pPr>
              <a:spcAft>
                <a:spcPts val="0"/>
              </a:spcAft>
              <a:buClr>
                <a:srgbClr val="333F50"/>
              </a:buClr>
            </a:pPr>
            <a:r>
              <a:rPr lang="en-CA" sz="2400">
                <a:solidFill>
                  <a:schemeClr val="tx1"/>
                </a:solidFill>
              </a:rPr>
              <a:t>There is approximately $1.8M Extracurricular funds available in the sector, with average yearly spending of $650K</a:t>
            </a:r>
          </a:p>
          <a:p>
            <a:pPr>
              <a:spcAft>
                <a:spcPts val="0"/>
              </a:spcAft>
              <a:buClr>
                <a:srgbClr val="333F50"/>
              </a:buClr>
            </a:pPr>
            <a:r>
              <a:rPr lang="en-CA" sz="2400">
                <a:solidFill>
                  <a:schemeClr val="tx1"/>
                </a:solidFill>
              </a:rPr>
              <a:t>There are school districts with carryover that are unable to spend Extracurricular funds for a variety of reasons</a:t>
            </a:r>
            <a:endParaRPr lang="en-CA" sz="2400">
              <a:solidFill>
                <a:schemeClr val="tx1"/>
              </a:solidFill>
              <a:ea typeface="Calibri Light"/>
              <a:cs typeface="Calibri Light"/>
            </a:endParaRPr>
          </a:p>
          <a:p>
            <a:pPr>
              <a:spcAft>
                <a:spcPts val="0"/>
              </a:spcAft>
              <a:buClr>
                <a:srgbClr val="333F50"/>
              </a:buClr>
            </a:pPr>
            <a:r>
              <a:rPr lang="en-CA" sz="2400">
                <a:solidFill>
                  <a:schemeClr val="tx1"/>
                </a:solidFill>
              </a:rPr>
              <a:t>Not all First Nations are aware of available Extracurricular funding</a:t>
            </a:r>
          </a:p>
          <a:p>
            <a:pPr>
              <a:spcAft>
                <a:spcPts val="0"/>
              </a:spcAft>
              <a:buClr>
                <a:srgbClr val="333F50"/>
              </a:buClr>
            </a:pPr>
            <a:r>
              <a:rPr lang="en-CA" sz="2400">
                <a:solidFill>
                  <a:schemeClr val="tx1"/>
                </a:solidFill>
              </a:rPr>
              <a:t>Students are participating in Extracurricular activities, where the transportation services may not be covered by BCTEA Extracurricular funds</a:t>
            </a:r>
          </a:p>
          <a:p>
            <a:pPr>
              <a:spcAft>
                <a:spcPts val="0"/>
              </a:spcAft>
              <a:buClr>
                <a:srgbClr val="333F50"/>
              </a:buClr>
            </a:pPr>
            <a:r>
              <a:rPr lang="en-CA" sz="2400">
                <a:solidFill>
                  <a:schemeClr val="tx1"/>
                </a:solidFill>
              </a:rPr>
              <a:t>In school districts that serve multiple First Nations, the funding needs may vary</a:t>
            </a:r>
            <a:endParaRPr lang="en-US" sz="2400">
              <a:solidFill>
                <a:schemeClr val="tx1"/>
              </a:solidFill>
            </a:endParaRPr>
          </a:p>
        </p:txBody>
      </p:sp>
      <p:sp>
        <p:nvSpPr>
          <p:cNvPr id="4" name="Slide Number Placeholder 3">
            <a:extLst>
              <a:ext uri="{FF2B5EF4-FFF2-40B4-BE49-F238E27FC236}">
                <a16:creationId xmlns:a16="http://schemas.microsoft.com/office/drawing/2014/main" id="{FBD16D70-D085-8C98-B2B7-7B22A6D4774C}"/>
              </a:ext>
            </a:extLst>
          </p:cNvPr>
          <p:cNvSpPr>
            <a:spLocks noGrp="1"/>
          </p:cNvSpPr>
          <p:nvPr>
            <p:ph type="sldNum" sz="quarter" idx="12"/>
          </p:nvPr>
        </p:nvSpPr>
        <p:spPr/>
        <p:txBody>
          <a:bodyPr/>
          <a:lstStyle/>
          <a:p>
            <a:fld id="{CC712354-B87A-C643-A32E-40CC1505842A}" type="slidenum">
              <a:rPr lang="en-US" smtClean="0"/>
              <a:pPr/>
              <a:t>21</a:t>
            </a:fld>
            <a:endParaRPr lang="en-US"/>
          </a:p>
        </p:txBody>
      </p:sp>
    </p:spTree>
    <p:extLst>
      <p:ext uri="{BB962C8B-B14F-4D97-AF65-F5344CB8AC3E}">
        <p14:creationId xmlns:p14="http://schemas.microsoft.com/office/powerpoint/2010/main" val="231113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7448-598B-BB8A-A691-BE45AB7864BB}"/>
              </a:ext>
            </a:extLst>
          </p:cNvPr>
          <p:cNvSpPr>
            <a:spLocks noGrp="1"/>
          </p:cNvSpPr>
          <p:nvPr>
            <p:ph type="title"/>
          </p:nvPr>
        </p:nvSpPr>
        <p:spPr/>
        <p:txBody>
          <a:bodyPr/>
          <a:lstStyle/>
          <a:p>
            <a:r>
              <a:rPr lang="en-CA"/>
              <a:t>Extracurricular Allocation Change – </a:t>
            </a:r>
            <a:r>
              <a:rPr lang="en-CA" i="1"/>
              <a:t>New this year!</a:t>
            </a:r>
            <a:endParaRPr lang="en-US" i="1"/>
          </a:p>
        </p:txBody>
      </p:sp>
      <p:sp>
        <p:nvSpPr>
          <p:cNvPr id="3" name="Content Placeholder 2">
            <a:extLst>
              <a:ext uri="{FF2B5EF4-FFF2-40B4-BE49-F238E27FC236}">
                <a16:creationId xmlns:a16="http://schemas.microsoft.com/office/drawing/2014/main" id="{F8CBC472-B132-C232-B093-796D8794AB2A}"/>
              </a:ext>
            </a:extLst>
          </p:cNvPr>
          <p:cNvSpPr>
            <a:spLocks noGrp="1"/>
          </p:cNvSpPr>
          <p:nvPr>
            <p:ph idx="1"/>
          </p:nvPr>
        </p:nvSpPr>
        <p:spPr>
          <a:xfrm>
            <a:off x="444707" y="1767251"/>
            <a:ext cx="11455193" cy="4720307"/>
          </a:xfrm>
        </p:spPr>
        <p:txBody>
          <a:bodyPr vert="horz" lIns="91440" tIns="45720" rIns="91440" bIns="45720" rtlCol="0" anchor="t">
            <a:normAutofit fontScale="25000" lnSpcReduction="20000"/>
          </a:bodyPr>
          <a:lstStyle/>
          <a:p>
            <a:pPr marL="0" indent="0">
              <a:buNone/>
            </a:pPr>
            <a:r>
              <a:rPr lang="en-CA" sz="9600" b="1"/>
              <a:t>Allocation process up to 2024/2025 school year</a:t>
            </a:r>
          </a:p>
          <a:p>
            <a:pPr>
              <a:lnSpc>
                <a:spcPct val="120000"/>
              </a:lnSpc>
              <a:spcAft>
                <a:spcPts val="0"/>
              </a:spcAft>
              <a:buClr>
                <a:srgbClr val="333F50"/>
              </a:buClr>
            </a:pPr>
            <a:r>
              <a:rPr lang="en-CA" sz="9600">
                <a:solidFill>
                  <a:srgbClr val="333F50"/>
                </a:solidFill>
              </a:rPr>
              <a:t>$1M in Extracurricular transportation is allocated proportionately as determined by Nominal Roll for each school district</a:t>
            </a:r>
            <a:endParaRPr lang="en-CA" sz="9600">
              <a:solidFill>
                <a:srgbClr val="333F50"/>
              </a:solidFill>
              <a:ea typeface="Calibri Light"/>
              <a:cs typeface="Calibri Light"/>
            </a:endParaRPr>
          </a:p>
          <a:p>
            <a:pPr marL="0" indent="0">
              <a:buNone/>
            </a:pPr>
            <a:r>
              <a:rPr lang="en-US" sz="9600" b="1"/>
              <a:t>New this year (2025/2026)</a:t>
            </a:r>
            <a:endParaRPr lang="en-US" sz="9600" b="1">
              <a:ea typeface="Calibri Light"/>
              <a:cs typeface="Calibri Light"/>
            </a:endParaRPr>
          </a:p>
          <a:p>
            <a:pPr>
              <a:lnSpc>
                <a:spcPct val="110000"/>
              </a:lnSpc>
              <a:spcAft>
                <a:spcPts val="0"/>
              </a:spcAft>
              <a:buClr>
                <a:srgbClr val="333F50"/>
              </a:buClr>
            </a:pPr>
            <a:r>
              <a:rPr lang="en-US" sz="9600">
                <a:solidFill>
                  <a:srgbClr val="333F50"/>
                </a:solidFill>
              </a:rPr>
              <a:t>School districts will indicate on each Joint Transportation Plan or Status Quo Letter if Extracurricular funds are required for the 2025/2026 school year</a:t>
            </a:r>
            <a:endParaRPr lang="en-US" sz="9600">
              <a:solidFill>
                <a:srgbClr val="333F50"/>
              </a:solidFill>
              <a:ea typeface="Calibri Light"/>
              <a:cs typeface="Calibri Light"/>
            </a:endParaRPr>
          </a:p>
          <a:p>
            <a:pPr>
              <a:lnSpc>
                <a:spcPct val="110000"/>
              </a:lnSpc>
              <a:spcAft>
                <a:spcPts val="0"/>
              </a:spcAft>
              <a:buClr>
                <a:srgbClr val="333F50"/>
              </a:buClr>
            </a:pPr>
            <a:r>
              <a:rPr lang="en-US" sz="9600">
                <a:solidFill>
                  <a:srgbClr val="333F50"/>
                </a:solidFill>
              </a:rPr>
              <a:t>Extracurricular funding may be requested for up to the allocation the school district received in 2024/25. This funding is not meant to cover full costs but rather to serve as a subsidy for extracurricular transportation</a:t>
            </a:r>
            <a:endParaRPr lang="en-US" sz="9600">
              <a:solidFill>
                <a:srgbClr val="333F50"/>
              </a:solidFill>
              <a:ea typeface="Calibri Light"/>
              <a:cs typeface="Calibri Light"/>
            </a:endParaRPr>
          </a:p>
          <a:p>
            <a:pPr>
              <a:lnSpc>
                <a:spcPct val="110000"/>
              </a:lnSpc>
              <a:spcAft>
                <a:spcPts val="0"/>
              </a:spcAft>
              <a:buClr>
                <a:srgbClr val="333F50"/>
              </a:buClr>
            </a:pPr>
            <a:r>
              <a:rPr lang="en-US" sz="9600">
                <a:solidFill>
                  <a:srgbClr val="333F50"/>
                </a:solidFill>
              </a:rPr>
              <a:t>When a school district has Extracurricular carryover funds, and is requesting Extracurricular funding, they will be asked to use the carryover first. If the carryover is insufficient to fund the requested amount, then additional funds will be allocated</a:t>
            </a:r>
            <a:endParaRPr lang="en-US" sz="9600">
              <a:solidFill>
                <a:srgbClr val="333F50"/>
              </a:solidFill>
              <a:ea typeface="Calibri Light"/>
              <a:cs typeface="Calibri Light"/>
            </a:endParaRPr>
          </a:p>
          <a:p>
            <a:pPr marL="0" indent="0">
              <a:buNone/>
            </a:pPr>
            <a:endParaRPr lang="en-US" sz="2400" b="1"/>
          </a:p>
          <a:p>
            <a:pPr marL="0" indent="0">
              <a:buNone/>
            </a:pPr>
            <a:endParaRPr lang="en-US" sz="2400" b="1"/>
          </a:p>
          <a:p>
            <a:pPr marL="0" indent="0">
              <a:buNone/>
            </a:pPr>
            <a:endParaRPr lang="en-US" sz="2400" b="1"/>
          </a:p>
        </p:txBody>
      </p:sp>
      <p:sp>
        <p:nvSpPr>
          <p:cNvPr id="4" name="Slide Number Placeholder 3">
            <a:extLst>
              <a:ext uri="{FF2B5EF4-FFF2-40B4-BE49-F238E27FC236}">
                <a16:creationId xmlns:a16="http://schemas.microsoft.com/office/drawing/2014/main" id="{D2653BFE-37A8-4038-02B6-3E5C57935B2C}"/>
              </a:ext>
            </a:extLst>
          </p:cNvPr>
          <p:cNvSpPr>
            <a:spLocks noGrp="1"/>
          </p:cNvSpPr>
          <p:nvPr>
            <p:ph type="sldNum" sz="quarter" idx="12"/>
          </p:nvPr>
        </p:nvSpPr>
        <p:spPr/>
        <p:txBody>
          <a:bodyPr/>
          <a:lstStyle/>
          <a:p>
            <a:fld id="{CC712354-B87A-C643-A32E-40CC1505842A}" type="slidenum">
              <a:rPr lang="en-US" smtClean="0"/>
              <a:pPr/>
              <a:t>22</a:t>
            </a:fld>
            <a:endParaRPr lang="en-US"/>
          </a:p>
        </p:txBody>
      </p:sp>
    </p:spTree>
    <p:extLst>
      <p:ext uri="{BB962C8B-B14F-4D97-AF65-F5344CB8AC3E}">
        <p14:creationId xmlns:p14="http://schemas.microsoft.com/office/powerpoint/2010/main" val="1979395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06F7-DECA-43C3-F66C-966258817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6D931-D535-73FB-33AB-ECAF5EC6FA2C}"/>
              </a:ext>
            </a:extLst>
          </p:cNvPr>
          <p:cNvSpPr>
            <a:spLocks noGrp="1"/>
          </p:cNvSpPr>
          <p:nvPr>
            <p:ph type="title"/>
          </p:nvPr>
        </p:nvSpPr>
        <p:spPr/>
        <p:txBody>
          <a:bodyPr/>
          <a:lstStyle/>
          <a:p>
            <a:r>
              <a:rPr lang="en-CA"/>
              <a:t>Extracurricular Allocation Change – </a:t>
            </a:r>
            <a:r>
              <a:rPr lang="en-CA" i="1"/>
              <a:t>New this year!</a:t>
            </a:r>
            <a:endParaRPr lang="en-US" i="1"/>
          </a:p>
        </p:txBody>
      </p:sp>
      <p:sp>
        <p:nvSpPr>
          <p:cNvPr id="3" name="Content Placeholder 2">
            <a:extLst>
              <a:ext uri="{FF2B5EF4-FFF2-40B4-BE49-F238E27FC236}">
                <a16:creationId xmlns:a16="http://schemas.microsoft.com/office/drawing/2014/main" id="{5CAD618F-9FE0-4476-BD7F-E737A3BEBB18}"/>
              </a:ext>
            </a:extLst>
          </p:cNvPr>
          <p:cNvSpPr>
            <a:spLocks noGrp="1"/>
          </p:cNvSpPr>
          <p:nvPr>
            <p:ph idx="1"/>
          </p:nvPr>
        </p:nvSpPr>
        <p:spPr>
          <a:xfrm>
            <a:off x="0" y="1901157"/>
            <a:ext cx="12007121" cy="3740658"/>
          </a:xfrm>
        </p:spPr>
        <p:txBody>
          <a:bodyPr>
            <a:normAutofit/>
          </a:bodyPr>
          <a:lstStyle/>
          <a:p>
            <a:pPr marL="0" indent="0">
              <a:buNone/>
            </a:pPr>
            <a:endParaRPr lang="en-US" sz="2400" b="1"/>
          </a:p>
          <a:p>
            <a:pPr marL="0" indent="0">
              <a:buNone/>
            </a:pPr>
            <a:endParaRPr lang="en-US" sz="2400" b="1"/>
          </a:p>
        </p:txBody>
      </p:sp>
      <p:sp>
        <p:nvSpPr>
          <p:cNvPr id="4" name="Slide Number Placeholder 3">
            <a:extLst>
              <a:ext uri="{FF2B5EF4-FFF2-40B4-BE49-F238E27FC236}">
                <a16:creationId xmlns:a16="http://schemas.microsoft.com/office/drawing/2014/main" id="{76CF84C4-1AA1-7DF3-98BD-B9FC025F21A3}"/>
              </a:ext>
            </a:extLst>
          </p:cNvPr>
          <p:cNvSpPr>
            <a:spLocks noGrp="1"/>
          </p:cNvSpPr>
          <p:nvPr>
            <p:ph type="sldNum" sz="quarter" idx="12"/>
          </p:nvPr>
        </p:nvSpPr>
        <p:spPr/>
        <p:txBody>
          <a:bodyPr/>
          <a:lstStyle/>
          <a:p>
            <a:fld id="{CC712354-B87A-C643-A32E-40CC1505842A}" type="slidenum">
              <a:rPr lang="en-US" smtClean="0"/>
              <a:pPr/>
              <a:t>23</a:t>
            </a:fld>
            <a:endParaRPr lang="en-US"/>
          </a:p>
        </p:txBody>
      </p:sp>
      <p:pic>
        <p:nvPicPr>
          <p:cNvPr id="7" name="Picture 6">
            <a:extLst>
              <a:ext uri="{FF2B5EF4-FFF2-40B4-BE49-F238E27FC236}">
                <a16:creationId xmlns:a16="http://schemas.microsoft.com/office/drawing/2014/main" id="{EC59EEC7-87C5-B05F-E2B5-ADD6009E538F}"/>
              </a:ext>
            </a:extLst>
          </p:cNvPr>
          <p:cNvPicPr>
            <a:picLocks noChangeAspect="1"/>
          </p:cNvPicPr>
          <p:nvPr/>
        </p:nvPicPr>
        <p:blipFill>
          <a:blip r:embed="rId3"/>
          <a:stretch>
            <a:fillRect/>
          </a:stretch>
        </p:blipFill>
        <p:spPr>
          <a:xfrm>
            <a:off x="308858" y="2570414"/>
            <a:ext cx="11574283" cy="3166994"/>
          </a:xfrm>
          <a:prstGeom prst="rect">
            <a:avLst/>
          </a:prstGeom>
        </p:spPr>
      </p:pic>
    </p:spTree>
    <p:extLst>
      <p:ext uri="{BB962C8B-B14F-4D97-AF65-F5344CB8AC3E}">
        <p14:creationId xmlns:p14="http://schemas.microsoft.com/office/powerpoint/2010/main" val="1395880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EA0D-24A9-F9AA-B43A-85050BBA3B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B9314E-933D-12DB-24E1-6A90FF2ED009}"/>
              </a:ext>
            </a:extLst>
          </p:cNvPr>
          <p:cNvSpPr>
            <a:spLocks noGrp="1"/>
          </p:cNvSpPr>
          <p:nvPr>
            <p:ph idx="1"/>
          </p:nvPr>
        </p:nvSpPr>
        <p:spPr>
          <a:xfrm>
            <a:off x="838200" y="1999824"/>
            <a:ext cx="10515600" cy="4034264"/>
          </a:xfrm>
        </p:spPr>
        <p:txBody>
          <a:bodyPr/>
          <a:lstStyle/>
          <a:p>
            <a:pPr marL="0" indent="0" algn="ctr">
              <a:buNone/>
            </a:pPr>
            <a:br>
              <a:rPr lang="en-CA"/>
            </a:br>
            <a:endParaRPr lang="en-CA"/>
          </a:p>
          <a:p>
            <a:pPr marL="0" indent="0" algn="ctr">
              <a:buNone/>
            </a:pPr>
            <a:r>
              <a:rPr lang="en-CA" sz="5400" b="1"/>
              <a:t>Status Quo Letter</a:t>
            </a:r>
            <a:endParaRPr lang="en-US" sz="5400" b="1"/>
          </a:p>
        </p:txBody>
      </p:sp>
      <p:sp>
        <p:nvSpPr>
          <p:cNvPr id="4" name="Slide Number Placeholder 3">
            <a:extLst>
              <a:ext uri="{FF2B5EF4-FFF2-40B4-BE49-F238E27FC236}">
                <a16:creationId xmlns:a16="http://schemas.microsoft.com/office/drawing/2014/main" id="{1B40E686-D9FA-BE63-B617-AC095DBFA17E}"/>
              </a:ext>
            </a:extLst>
          </p:cNvPr>
          <p:cNvSpPr>
            <a:spLocks noGrp="1"/>
          </p:cNvSpPr>
          <p:nvPr>
            <p:ph type="sldNum" sz="quarter" idx="12"/>
          </p:nvPr>
        </p:nvSpPr>
        <p:spPr/>
        <p:txBody>
          <a:bodyPr/>
          <a:lstStyle/>
          <a:p>
            <a:fld id="{CC712354-B87A-C643-A32E-40CC1505842A}" type="slidenum">
              <a:rPr lang="en-US" smtClean="0"/>
              <a:pPr/>
              <a:t>24</a:t>
            </a:fld>
            <a:endParaRPr lang="en-US"/>
          </a:p>
        </p:txBody>
      </p:sp>
    </p:spTree>
    <p:extLst>
      <p:ext uri="{BB962C8B-B14F-4D97-AF65-F5344CB8AC3E}">
        <p14:creationId xmlns:p14="http://schemas.microsoft.com/office/powerpoint/2010/main" val="3910185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D876-DC57-3DED-603F-8589A4CF3C49}"/>
              </a:ext>
            </a:extLst>
          </p:cNvPr>
          <p:cNvSpPr>
            <a:spLocks noGrp="1"/>
          </p:cNvSpPr>
          <p:nvPr>
            <p:ph type="title"/>
          </p:nvPr>
        </p:nvSpPr>
        <p:spPr/>
        <p:txBody>
          <a:bodyPr/>
          <a:lstStyle/>
          <a:p>
            <a:r>
              <a:rPr lang="en-CA"/>
              <a:t>Status Quo Letter – Updates</a:t>
            </a:r>
            <a:endParaRPr lang="en-US"/>
          </a:p>
        </p:txBody>
      </p:sp>
      <p:sp>
        <p:nvSpPr>
          <p:cNvPr id="3" name="Content Placeholder 2">
            <a:extLst>
              <a:ext uri="{FF2B5EF4-FFF2-40B4-BE49-F238E27FC236}">
                <a16:creationId xmlns:a16="http://schemas.microsoft.com/office/drawing/2014/main" id="{6CE6C432-6CDB-7F2E-3475-F0CC9A595244}"/>
              </a:ext>
            </a:extLst>
          </p:cNvPr>
          <p:cNvSpPr>
            <a:spLocks noGrp="1"/>
          </p:cNvSpPr>
          <p:nvPr>
            <p:ph idx="1"/>
          </p:nvPr>
        </p:nvSpPr>
        <p:spPr>
          <a:xfrm>
            <a:off x="0" y="1492886"/>
            <a:ext cx="12066494" cy="4837510"/>
          </a:xfrm>
        </p:spPr>
        <p:txBody>
          <a:bodyPr vert="horz" lIns="91440" tIns="45720" rIns="91440" bIns="45720" rtlCol="0" anchor="t">
            <a:normAutofit/>
          </a:bodyPr>
          <a:lstStyle/>
          <a:p>
            <a:pPr marL="0" indent="0">
              <a:buNone/>
            </a:pPr>
            <a:endParaRPr lang="en-US" sz="2400">
              <a:solidFill>
                <a:schemeClr val="tx1"/>
              </a:solidFill>
            </a:endParaRPr>
          </a:p>
          <a:p>
            <a:pPr>
              <a:spcAft>
                <a:spcPts val="0"/>
              </a:spcAft>
              <a:buClr>
                <a:srgbClr val="333F50"/>
              </a:buClr>
            </a:pPr>
            <a:r>
              <a:rPr lang="en-US" sz="2400">
                <a:solidFill>
                  <a:schemeClr val="tx1"/>
                </a:solidFill>
              </a:rPr>
              <a:t>Introduced for the 2024/25 school year to streamline submission process</a:t>
            </a:r>
            <a:endParaRPr lang="en-US" sz="2400">
              <a:solidFill>
                <a:schemeClr val="tx1"/>
              </a:solidFill>
              <a:ea typeface="Calibri Light"/>
              <a:cs typeface="Calibri Light"/>
            </a:endParaRPr>
          </a:p>
          <a:p>
            <a:pPr>
              <a:spcAft>
                <a:spcPts val="0"/>
              </a:spcAft>
              <a:buClr>
                <a:srgbClr val="333F50"/>
              </a:buClr>
            </a:pPr>
            <a:r>
              <a:rPr lang="en-US" sz="2400">
                <a:solidFill>
                  <a:schemeClr val="tx1"/>
                </a:solidFill>
              </a:rPr>
              <a:t>71 Status Quo Letters received </a:t>
            </a:r>
            <a:endParaRPr lang="en-US" sz="2400">
              <a:solidFill>
                <a:schemeClr val="tx1"/>
              </a:solidFill>
              <a:ea typeface="Calibri Light"/>
              <a:cs typeface="Calibri Light"/>
            </a:endParaRPr>
          </a:p>
          <a:p>
            <a:pPr>
              <a:spcAft>
                <a:spcPts val="0"/>
              </a:spcAft>
              <a:buClr>
                <a:srgbClr val="333F50"/>
              </a:buClr>
            </a:pPr>
            <a:r>
              <a:rPr lang="en-US" sz="2400">
                <a:solidFill>
                  <a:schemeClr val="tx1"/>
                </a:solidFill>
              </a:rPr>
              <a:t>School districts and First Nations have the option of a Status Quo Letter if: </a:t>
            </a:r>
            <a:endParaRPr lang="en-US" sz="2400">
              <a:solidFill>
                <a:schemeClr val="tx1"/>
              </a:solidFill>
              <a:ea typeface="Calibri Light"/>
              <a:cs typeface="Calibri Light"/>
            </a:endParaRPr>
          </a:p>
          <a:p>
            <a:pPr marL="1146175" lvl="2" indent="-342900" fontAlgn="base">
              <a:spcBef>
                <a:spcPts val="1000"/>
              </a:spcBef>
              <a:buClr>
                <a:srgbClr val="333F50"/>
              </a:buClr>
              <a:buFont typeface="Courier New" panose="02070309020205020404" pitchFamily="49" charset="0"/>
              <a:buChar char="o"/>
            </a:pPr>
            <a:r>
              <a:rPr lang="en-US">
                <a:solidFill>
                  <a:schemeClr val="tx1"/>
                </a:solidFill>
              </a:rPr>
              <a:t>the services have not changed from last year </a:t>
            </a:r>
            <a:r>
              <a:rPr lang="en-US" b="1">
                <a:solidFill>
                  <a:schemeClr val="tx1"/>
                </a:solidFill>
              </a:rPr>
              <a:t>(i.e., the request includes the same schools on the same route)</a:t>
            </a:r>
            <a:r>
              <a:rPr lang="en-US">
                <a:solidFill>
                  <a:schemeClr val="tx1"/>
                </a:solidFill>
              </a:rPr>
              <a:t>; </a:t>
            </a:r>
            <a:endParaRPr lang="en-US">
              <a:solidFill>
                <a:schemeClr val="tx1"/>
              </a:solidFill>
              <a:ea typeface="Calibri Light"/>
              <a:cs typeface="Calibri Light"/>
            </a:endParaRPr>
          </a:p>
          <a:p>
            <a:pPr marL="1146175" lvl="2" indent="-342900" fontAlgn="base">
              <a:spcBef>
                <a:spcPts val="1000"/>
              </a:spcBef>
              <a:buClr>
                <a:srgbClr val="333F50"/>
              </a:buClr>
              <a:buFont typeface="Courier New" panose="02070309020205020404" pitchFamily="49" charset="0"/>
              <a:buChar char="o"/>
            </a:pPr>
            <a:r>
              <a:rPr lang="en-US">
                <a:solidFill>
                  <a:schemeClr val="tx1"/>
                </a:solidFill>
              </a:rPr>
              <a:t>the request is for To/From School only (not applicable if you have Parental Assistance or Special Supports); and </a:t>
            </a:r>
            <a:endParaRPr lang="en-US">
              <a:solidFill>
                <a:schemeClr val="tx1"/>
              </a:solidFill>
              <a:ea typeface="Calibri Light"/>
              <a:cs typeface="Calibri Light"/>
            </a:endParaRPr>
          </a:p>
          <a:p>
            <a:pPr marL="1146175" lvl="2" indent="-342900" fontAlgn="base">
              <a:spcBef>
                <a:spcPts val="1000"/>
              </a:spcBef>
              <a:buClr>
                <a:srgbClr val="333F50"/>
              </a:buClr>
              <a:buFont typeface="Courier New" panose="02070309020205020404" pitchFamily="49" charset="0"/>
              <a:buChar char="o"/>
            </a:pPr>
            <a:r>
              <a:rPr lang="en-US">
                <a:solidFill>
                  <a:schemeClr val="tx1"/>
                </a:solidFill>
              </a:rPr>
              <a:t>the total request does not exceed an </a:t>
            </a:r>
            <a:r>
              <a:rPr lang="en-US" b="1">
                <a:solidFill>
                  <a:schemeClr val="tx1"/>
                </a:solidFill>
              </a:rPr>
              <a:t>increase of 8%. </a:t>
            </a:r>
          </a:p>
          <a:p>
            <a:pPr marL="803275" lvl="2" indent="0" fontAlgn="base">
              <a:spcBef>
                <a:spcPts val="1000"/>
              </a:spcBef>
              <a:buClr>
                <a:srgbClr val="333F50"/>
              </a:buClr>
              <a:buNone/>
            </a:pPr>
            <a:r>
              <a:rPr lang="en-US">
                <a:solidFill>
                  <a:schemeClr val="tx1"/>
                </a:solidFill>
              </a:rPr>
              <a:t>Note: The calculation increase should be on 2024/25 approved amounts, not on requested amounts. </a:t>
            </a:r>
            <a:endParaRPr lang="en-US">
              <a:solidFill>
                <a:schemeClr val="tx1"/>
              </a:solidFill>
              <a:ea typeface="Calibri Light"/>
              <a:cs typeface="Calibri Light"/>
            </a:endParaRPr>
          </a:p>
          <a:p>
            <a:endParaRPr lang="en-US"/>
          </a:p>
        </p:txBody>
      </p:sp>
      <p:sp>
        <p:nvSpPr>
          <p:cNvPr id="4" name="Slide Number Placeholder 3">
            <a:extLst>
              <a:ext uri="{FF2B5EF4-FFF2-40B4-BE49-F238E27FC236}">
                <a16:creationId xmlns:a16="http://schemas.microsoft.com/office/drawing/2014/main" id="{142AA3D1-5B6C-CB4F-00C7-93678D0099A5}"/>
              </a:ext>
            </a:extLst>
          </p:cNvPr>
          <p:cNvSpPr>
            <a:spLocks noGrp="1"/>
          </p:cNvSpPr>
          <p:nvPr>
            <p:ph type="sldNum" sz="quarter" idx="12"/>
          </p:nvPr>
        </p:nvSpPr>
        <p:spPr/>
        <p:txBody>
          <a:bodyPr/>
          <a:lstStyle/>
          <a:p>
            <a:fld id="{CC712354-B87A-C643-A32E-40CC1505842A}" type="slidenum">
              <a:rPr lang="en-US" smtClean="0"/>
              <a:pPr/>
              <a:t>25</a:t>
            </a:fld>
            <a:endParaRPr lang="en-US"/>
          </a:p>
        </p:txBody>
      </p:sp>
    </p:spTree>
    <p:extLst>
      <p:ext uri="{BB962C8B-B14F-4D97-AF65-F5344CB8AC3E}">
        <p14:creationId xmlns:p14="http://schemas.microsoft.com/office/powerpoint/2010/main" val="71293287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41A3BAE-C248-8A5B-67B9-539FDE4ED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E0785-2B0A-AB95-7207-4241C2239B63}"/>
              </a:ext>
            </a:extLst>
          </p:cNvPr>
          <p:cNvSpPr>
            <a:spLocks noGrp="1"/>
          </p:cNvSpPr>
          <p:nvPr>
            <p:ph type="title"/>
          </p:nvPr>
        </p:nvSpPr>
        <p:spPr/>
        <p:txBody>
          <a:bodyPr/>
          <a:lstStyle/>
          <a:p>
            <a:r>
              <a:rPr lang="en-CA"/>
              <a:t>Status Quo Letter – Additions</a:t>
            </a:r>
            <a:endParaRPr lang="en-US"/>
          </a:p>
        </p:txBody>
      </p:sp>
      <p:sp>
        <p:nvSpPr>
          <p:cNvPr id="3" name="Content Placeholder 2">
            <a:extLst>
              <a:ext uri="{FF2B5EF4-FFF2-40B4-BE49-F238E27FC236}">
                <a16:creationId xmlns:a16="http://schemas.microsoft.com/office/drawing/2014/main" id="{3DCC6F38-234F-7416-873B-FF883B56DF91}"/>
              </a:ext>
            </a:extLst>
          </p:cNvPr>
          <p:cNvSpPr>
            <a:spLocks noGrp="1"/>
          </p:cNvSpPr>
          <p:nvPr>
            <p:ph idx="1"/>
          </p:nvPr>
        </p:nvSpPr>
        <p:spPr>
          <a:xfrm>
            <a:off x="62753" y="1908699"/>
            <a:ext cx="12066494" cy="5020073"/>
          </a:xfrm>
        </p:spPr>
        <p:txBody>
          <a:bodyPr vert="horz" lIns="91440" tIns="45720" rIns="91440" bIns="45720" rtlCol="0" anchor="t">
            <a:normAutofit/>
          </a:bodyPr>
          <a:lstStyle/>
          <a:p>
            <a:pPr marL="0" indent="0">
              <a:buClr>
                <a:srgbClr val="333F50"/>
              </a:buClr>
              <a:buNone/>
            </a:pPr>
            <a:r>
              <a:rPr lang="en-US" sz="2400" b="1">
                <a:solidFill>
                  <a:schemeClr val="tx1"/>
                </a:solidFill>
              </a:rPr>
              <a:t>  Pro-rating </a:t>
            </a:r>
            <a:endParaRPr lang="en-US" sz="2400">
              <a:solidFill>
                <a:schemeClr val="tx1"/>
              </a:solidFill>
            </a:endParaRPr>
          </a:p>
          <a:p>
            <a:pPr marL="512445" lvl="1" indent="-312420">
              <a:spcBef>
                <a:spcPts val="1000"/>
              </a:spcBef>
              <a:buClr>
                <a:srgbClr val="333F50"/>
              </a:buClr>
              <a:buFont typeface="Courier New" panose="02070309020205020404" pitchFamily="49" charset="0"/>
              <a:buChar char="o"/>
            </a:pPr>
            <a:r>
              <a:rPr lang="en-US" sz="2400">
                <a:solidFill>
                  <a:schemeClr val="tx1"/>
                </a:solidFill>
              </a:rPr>
              <a:t>Indicate if BCTEA request is a pro-rated amount and describe calculation used for pro-rating services when students off-reserve are on the same bus. (e.g. cost of service divided by ridership or cost of service divided by distance)</a:t>
            </a:r>
            <a:endParaRPr lang="en-US" sz="2400">
              <a:solidFill>
                <a:schemeClr val="tx1"/>
              </a:solidFill>
              <a:ea typeface="Calibri Light"/>
              <a:cs typeface="Calibri Light"/>
            </a:endParaRPr>
          </a:p>
          <a:p>
            <a:pPr marL="0" indent="0">
              <a:buClr>
                <a:srgbClr val="333F50"/>
              </a:buClr>
              <a:buNone/>
            </a:pPr>
            <a:r>
              <a:rPr lang="en-US" sz="2400" b="1">
                <a:solidFill>
                  <a:schemeClr val="tx1"/>
                </a:solidFill>
              </a:rPr>
              <a:t>  Table for transportation costs</a:t>
            </a:r>
            <a:endParaRPr lang="en-US" sz="2400" b="1">
              <a:solidFill>
                <a:schemeClr val="tx1"/>
              </a:solidFill>
              <a:ea typeface="Calibri Light" panose="020F0302020204030204"/>
              <a:cs typeface="Calibri Light" panose="020F0302020204030204"/>
            </a:endParaRPr>
          </a:p>
          <a:p>
            <a:pPr marL="512445" lvl="1" indent="-312420">
              <a:spcBef>
                <a:spcPts val="1000"/>
              </a:spcBef>
              <a:buClr>
                <a:srgbClr val="333F50"/>
              </a:buClr>
              <a:buFont typeface="Courier New" panose="02070309020205020404" pitchFamily="49" charset="0"/>
              <a:buChar char="o"/>
            </a:pPr>
            <a:r>
              <a:rPr lang="en-US" sz="2400">
                <a:solidFill>
                  <a:schemeClr val="tx1"/>
                </a:solidFill>
              </a:rPr>
              <a:t>Briefly describe the factors that drove the change in costs by category</a:t>
            </a:r>
            <a:endParaRPr lang="en-US" sz="2400">
              <a:solidFill>
                <a:schemeClr val="tx1"/>
              </a:solidFill>
              <a:ea typeface="Calibri Light"/>
              <a:cs typeface="Calibri Light"/>
            </a:endParaRPr>
          </a:p>
          <a:p>
            <a:pPr marL="0" indent="0">
              <a:buClr>
                <a:srgbClr val="333F50"/>
              </a:buClr>
              <a:buNone/>
            </a:pPr>
            <a:r>
              <a:rPr lang="en-US" sz="2400" b="1">
                <a:solidFill>
                  <a:schemeClr val="tx1"/>
                </a:solidFill>
              </a:rPr>
              <a:t>  Extracurricular </a:t>
            </a:r>
            <a:endParaRPr lang="en-US" sz="2400" b="1">
              <a:solidFill>
                <a:schemeClr val="tx1"/>
              </a:solidFill>
              <a:ea typeface="Calibri Light" panose="020F0302020204030204"/>
              <a:cs typeface="Calibri Light" panose="020F0302020204030204"/>
            </a:endParaRPr>
          </a:p>
          <a:p>
            <a:pPr marL="512445" lvl="1" indent="-312420">
              <a:spcBef>
                <a:spcPts val="1000"/>
              </a:spcBef>
              <a:buClr>
                <a:srgbClr val="333F50"/>
              </a:buClr>
              <a:buFont typeface="Courier New" panose="02070309020205020404" pitchFamily="49" charset="0"/>
              <a:buChar char="o"/>
            </a:pPr>
            <a:r>
              <a:rPr lang="en-US" sz="2400">
                <a:solidFill>
                  <a:schemeClr val="tx1"/>
                </a:solidFill>
              </a:rPr>
              <a:t>Indicate the amount requested, up to the allocation received in 2024/25 as noted in the 2024/2025 Approval Letter</a:t>
            </a:r>
            <a:endParaRPr lang="en-US" sz="2400">
              <a:solidFill>
                <a:schemeClr val="tx1"/>
              </a:solidFill>
              <a:ea typeface="Calibri Light"/>
              <a:cs typeface="Calibri Light"/>
            </a:endParaRPr>
          </a:p>
          <a:p>
            <a:endParaRPr lang="en-US"/>
          </a:p>
          <a:p>
            <a:endParaRPr lang="en-US"/>
          </a:p>
        </p:txBody>
      </p:sp>
      <p:sp>
        <p:nvSpPr>
          <p:cNvPr id="4" name="Slide Number Placeholder 3">
            <a:extLst>
              <a:ext uri="{FF2B5EF4-FFF2-40B4-BE49-F238E27FC236}">
                <a16:creationId xmlns:a16="http://schemas.microsoft.com/office/drawing/2014/main" id="{306683C7-8BD4-5F6B-4AFE-E95E1CFC5BE5}"/>
              </a:ext>
            </a:extLst>
          </p:cNvPr>
          <p:cNvSpPr>
            <a:spLocks noGrp="1"/>
          </p:cNvSpPr>
          <p:nvPr>
            <p:ph type="sldNum" sz="quarter" idx="12"/>
          </p:nvPr>
        </p:nvSpPr>
        <p:spPr/>
        <p:txBody>
          <a:bodyPr/>
          <a:lstStyle/>
          <a:p>
            <a:fld id="{CC712354-B87A-C643-A32E-40CC1505842A}" type="slidenum">
              <a:rPr lang="en-US" smtClean="0"/>
              <a:pPr/>
              <a:t>26</a:t>
            </a:fld>
            <a:endParaRPr lang="en-US"/>
          </a:p>
        </p:txBody>
      </p:sp>
    </p:spTree>
    <p:extLst>
      <p:ext uri="{BB962C8B-B14F-4D97-AF65-F5344CB8AC3E}">
        <p14:creationId xmlns:p14="http://schemas.microsoft.com/office/powerpoint/2010/main" val="35148794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37F9-F88F-CF4D-51CD-33D5E50BA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48855-1AAD-5818-95D1-3BC670A4EBB4}"/>
              </a:ext>
            </a:extLst>
          </p:cNvPr>
          <p:cNvSpPr>
            <a:spLocks noGrp="1"/>
          </p:cNvSpPr>
          <p:nvPr>
            <p:ph type="title"/>
          </p:nvPr>
        </p:nvSpPr>
        <p:spPr>
          <a:xfrm>
            <a:off x="4219575" y="2564478"/>
            <a:ext cx="3543299" cy="1569372"/>
          </a:xfrm>
        </p:spPr>
        <p:txBody>
          <a:bodyPr>
            <a:normAutofit/>
          </a:bodyPr>
          <a:lstStyle/>
          <a:p>
            <a:pPr>
              <a:lnSpc>
                <a:spcPct val="100000"/>
              </a:lnSpc>
              <a:spcBef>
                <a:spcPts val="1000"/>
              </a:spcBef>
              <a:spcAft>
                <a:spcPts val="600"/>
              </a:spcAft>
              <a:buFont typeface="Arial" panose="020B0604020202020204" pitchFamily="34" charset="0"/>
            </a:pPr>
            <a:r>
              <a:rPr lang="en-US" sz="5400">
                <a:solidFill>
                  <a:srgbClr val="333F50"/>
                </a:solidFill>
                <a:ea typeface="+mn-ea"/>
                <a:cs typeface="+mn-cs"/>
              </a:rPr>
              <a:t>Questions?</a:t>
            </a:r>
            <a:endParaRPr lang="en-CA" sz="5400">
              <a:solidFill>
                <a:srgbClr val="333F50"/>
              </a:solidFill>
              <a:ea typeface="+mn-ea"/>
              <a:cs typeface="+mn-cs"/>
            </a:endParaRPr>
          </a:p>
        </p:txBody>
      </p:sp>
      <p:sp>
        <p:nvSpPr>
          <p:cNvPr id="4" name="Slide Number Placeholder 3">
            <a:extLst>
              <a:ext uri="{FF2B5EF4-FFF2-40B4-BE49-F238E27FC236}">
                <a16:creationId xmlns:a16="http://schemas.microsoft.com/office/drawing/2014/main" id="{1C79C343-3843-EAB6-6FA8-3C9725A154CF}"/>
              </a:ext>
            </a:extLst>
          </p:cNvPr>
          <p:cNvSpPr>
            <a:spLocks noGrp="1"/>
          </p:cNvSpPr>
          <p:nvPr>
            <p:ph type="sldNum" sz="quarter" idx="12"/>
          </p:nvPr>
        </p:nvSpPr>
        <p:spPr/>
        <p:txBody>
          <a:bodyPr/>
          <a:lstStyle/>
          <a:p>
            <a:fld id="{CC712354-B87A-C643-A32E-40CC1505842A}" type="slidenum">
              <a:rPr lang="en-US" smtClean="0"/>
              <a:pPr/>
              <a:t>27</a:t>
            </a:fld>
            <a:endParaRPr lang="en-US"/>
          </a:p>
        </p:txBody>
      </p:sp>
    </p:spTree>
    <p:extLst>
      <p:ext uri="{BB962C8B-B14F-4D97-AF65-F5344CB8AC3E}">
        <p14:creationId xmlns:p14="http://schemas.microsoft.com/office/powerpoint/2010/main" val="3077703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A8C9-EF22-91C0-271C-8C36C3DDE47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A87C4-BCC4-1927-D178-DC4EB2A57897}"/>
              </a:ext>
            </a:extLst>
          </p:cNvPr>
          <p:cNvSpPr>
            <a:spLocks noGrp="1"/>
          </p:cNvSpPr>
          <p:nvPr>
            <p:ph idx="1"/>
          </p:nvPr>
        </p:nvSpPr>
        <p:spPr/>
        <p:txBody>
          <a:bodyPr/>
          <a:lstStyle/>
          <a:p>
            <a:pPr marL="0" indent="0" algn="ctr">
              <a:buNone/>
            </a:pPr>
            <a:br>
              <a:rPr lang="en-US" sz="5400" b="1" kern="100">
                <a:ea typeface="Aptos" panose="020B0004020202020204" pitchFamily="34" charset="0"/>
                <a:cs typeface="Times New Roman" panose="02020603050405020304" pitchFamily="18" charset="0"/>
              </a:rPr>
            </a:br>
            <a:r>
              <a:rPr lang="en-US" sz="5400" b="1" kern="100">
                <a:effectLst/>
                <a:ea typeface="Aptos" panose="020B0004020202020204" pitchFamily="34" charset="0"/>
                <a:cs typeface="Times New Roman" panose="02020603050405020304" pitchFamily="18" charset="0"/>
              </a:rPr>
              <a:t>2025/2026 Joint First Nation Student Transportation Plan Submissions</a:t>
            </a:r>
            <a:endParaRPr lang="en-CA" sz="5400" b="1" kern="100">
              <a:effectLst/>
              <a:ea typeface="Aptos" panose="020B0004020202020204" pitchFamily="34" charset="0"/>
              <a:cs typeface="Times New Roman" panose="02020603050405020304" pitchFamily="18" charset="0"/>
            </a:endParaRPr>
          </a:p>
          <a:p>
            <a:pPr marL="0" indent="0">
              <a:buNone/>
            </a:pPr>
            <a:endParaRPr lang="en-US"/>
          </a:p>
        </p:txBody>
      </p:sp>
      <p:sp>
        <p:nvSpPr>
          <p:cNvPr id="4" name="Slide Number Placeholder 3">
            <a:extLst>
              <a:ext uri="{FF2B5EF4-FFF2-40B4-BE49-F238E27FC236}">
                <a16:creationId xmlns:a16="http://schemas.microsoft.com/office/drawing/2014/main" id="{DF3F3555-12AE-5891-A4AD-CD936188201D}"/>
              </a:ext>
            </a:extLst>
          </p:cNvPr>
          <p:cNvSpPr>
            <a:spLocks noGrp="1"/>
          </p:cNvSpPr>
          <p:nvPr>
            <p:ph type="sldNum" sz="quarter" idx="12"/>
          </p:nvPr>
        </p:nvSpPr>
        <p:spPr/>
        <p:txBody>
          <a:bodyPr/>
          <a:lstStyle/>
          <a:p>
            <a:fld id="{CC712354-B87A-C643-A32E-40CC1505842A}" type="slidenum">
              <a:rPr lang="en-US" smtClean="0"/>
              <a:pPr/>
              <a:t>28</a:t>
            </a:fld>
            <a:endParaRPr lang="en-US"/>
          </a:p>
        </p:txBody>
      </p:sp>
    </p:spTree>
    <p:extLst>
      <p:ext uri="{BB962C8B-B14F-4D97-AF65-F5344CB8AC3E}">
        <p14:creationId xmlns:p14="http://schemas.microsoft.com/office/powerpoint/2010/main" val="2070621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Options for Submitting Joint Plans</a:t>
            </a:r>
          </a:p>
        </p:txBody>
      </p:sp>
      <p:sp>
        <p:nvSpPr>
          <p:cNvPr id="6" name="Content Placeholder 5"/>
          <p:cNvSpPr>
            <a:spLocks noGrp="1"/>
          </p:cNvSpPr>
          <p:nvPr>
            <p:ph idx="1"/>
          </p:nvPr>
        </p:nvSpPr>
        <p:spPr>
          <a:xfrm>
            <a:off x="763829" y="1796143"/>
            <a:ext cx="10909852" cy="4912632"/>
          </a:xfrm>
        </p:spPr>
        <p:txBody>
          <a:bodyPr>
            <a:normAutofit/>
          </a:bodyPr>
          <a:lstStyle/>
          <a:p>
            <a:pPr marL="0" indent="0">
              <a:lnSpc>
                <a:spcPct val="90000"/>
              </a:lnSpc>
              <a:spcAft>
                <a:spcPts val="1200"/>
              </a:spcAft>
              <a:buNone/>
            </a:pPr>
            <a:r>
              <a:rPr lang="en-US" sz="2000">
                <a:solidFill>
                  <a:schemeClr val="tx1"/>
                </a:solidFill>
              </a:rPr>
              <a:t>School districts and First Nations will be asked to co-develop and submit their plan for the 2025-2026 school year by </a:t>
            </a:r>
            <a:r>
              <a:rPr lang="en-US" sz="2000" b="1">
                <a:solidFill>
                  <a:schemeClr val="tx1"/>
                </a:solidFill>
              </a:rPr>
              <a:t>May 16, 2025.</a:t>
            </a:r>
          </a:p>
          <a:p>
            <a:pPr marL="457200" indent="-457200">
              <a:lnSpc>
                <a:spcPct val="90000"/>
              </a:lnSpc>
              <a:spcAft>
                <a:spcPts val="1200"/>
              </a:spcAft>
              <a:buClrTx/>
              <a:buFont typeface="+mj-lt"/>
              <a:buAutoNum type="arabicPeriod"/>
            </a:pPr>
            <a:r>
              <a:rPr lang="en-US" sz="2000" b="1">
                <a:solidFill>
                  <a:schemeClr val="tx1"/>
                </a:solidFill>
              </a:rPr>
              <a:t>Joint Plan  - categories include:</a:t>
            </a:r>
          </a:p>
          <a:p>
            <a:pPr marL="741363" lvl="1" indent="-457200">
              <a:lnSpc>
                <a:spcPct val="90000"/>
              </a:lnSpc>
              <a:spcAft>
                <a:spcPts val="1200"/>
              </a:spcAft>
              <a:buClrTx/>
              <a:buFont typeface="Courier New" panose="02070309020205020404" pitchFamily="49" charset="0"/>
              <a:buChar char="o"/>
            </a:pPr>
            <a:r>
              <a:rPr lang="en-US" sz="2000" b="1">
                <a:solidFill>
                  <a:schemeClr val="tx1"/>
                </a:solidFill>
              </a:rPr>
              <a:t>New Joint Plan</a:t>
            </a:r>
            <a:r>
              <a:rPr lang="en-US" sz="2000">
                <a:solidFill>
                  <a:schemeClr val="tx1"/>
                </a:solidFill>
              </a:rPr>
              <a:t>: Requests for funding are for new/additional services only, not for existing services</a:t>
            </a:r>
          </a:p>
          <a:p>
            <a:pPr marL="741363" lvl="1" indent="-457200">
              <a:lnSpc>
                <a:spcPct val="90000"/>
              </a:lnSpc>
              <a:spcAft>
                <a:spcPts val="1200"/>
              </a:spcAft>
              <a:buClrTx/>
              <a:buFont typeface="Courier New" panose="02070309020205020404" pitchFamily="49" charset="0"/>
              <a:buChar char="o"/>
            </a:pPr>
            <a:r>
              <a:rPr lang="en-US" sz="2000" b="1">
                <a:solidFill>
                  <a:schemeClr val="tx1"/>
                </a:solidFill>
              </a:rPr>
              <a:t>Revision to Previous Joint Plan</a:t>
            </a:r>
            <a:r>
              <a:rPr lang="en-US" sz="2000">
                <a:solidFill>
                  <a:schemeClr val="tx1"/>
                </a:solidFill>
              </a:rPr>
              <a:t>: when the plan submitted in 2024/2025 is </a:t>
            </a:r>
            <a:r>
              <a:rPr lang="en-US" sz="2000" b="1">
                <a:solidFill>
                  <a:schemeClr val="tx1"/>
                </a:solidFill>
              </a:rPr>
              <a:t>not meeting the needs </a:t>
            </a:r>
            <a:r>
              <a:rPr lang="en-US" sz="2000">
                <a:solidFill>
                  <a:schemeClr val="tx1"/>
                </a:solidFill>
              </a:rPr>
              <a:t>of the First Nation and needs revision. Includes a detailed description of First Nation Students’ current transportation needs</a:t>
            </a:r>
          </a:p>
          <a:p>
            <a:pPr marL="741363" lvl="1" indent="-457200">
              <a:lnSpc>
                <a:spcPct val="90000"/>
              </a:lnSpc>
              <a:spcAft>
                <a:spcPts val="1200"/>
              </a:spcAft>
              <a:buClrTx/>
              <a:buFont typeface="Courier New" panose="02070309020205020404" pitchFamily="49" charset="0"/>
              <a:buChar char="o"/>
            </a:pPr>
            <a:r>
              <a:rPr lang="en-US" sz="2000" b="1">
                <a:solidFill>
                  <a:schemeClr val="tx1"/>
                </a:solidFill>
              </a:rPr>
              <a:t>Status Quo</a:t>
            </a:r>
            <a:r>
              <a:rPr lang="en-US" sz="2000">
                <a:solidFill>
                  <a:schemeClr val="tx1"/>
                </a:solidFill>
              </a:rPr>
              <a:t>: when the Joint Plan submitted in 2024/2025 continues to meet the needs of the First Nation. This includes requests for special supports and parental assistance</a:t>
            </a:r>
          </a:p>
          <a:p>
            <a:pPr marL="457200" indent="-457200">
              <a:lnSpc>
                <a:spcPct val="90000"/>
              </a:lnSpc>
              <a:spcAft>
                <a:spcPts val="1200"/>
              </a:spcAft>
              <a:buClrTx/>
              <a:buFont typeface="+mj-lt"/>
              <a:buAutoNum type="arabicPeriod"/>
            </a:pPr>
            <a:r>
              <a:rPr lang="en-US" sz="2000" b="1">
                <a:solidFill>
                  <a:schemeClr val="tx1"/>
                </a:solidFill>
              </a:rPr>
              <a:t>Status Quo Letter: </a:t>
            </a:r>
            <a:r>
              <a:rPr lang="en-US" sz="2000">
                <a:solidFill>
                  <a:schemeClr val="tx1"/>
                </a:solidFill>
              </a:rPr>
              <a:t>Separate template</a:t>
            </a:r>
          </a:p>
          <a:p>
            <a:pPr marL="0" indent="0">
              <a:lnSpc>
                <a:spcPct val="90000"/>
              </a:lnSpc>
              <a:spcAft>
                <a:spcPts val="1200"/>
              </a:spcAft>
              <a:buClrTx/>
              <a:buNone/>
            </a:pPr>
            <a:r>
              <a:rPr lang="en-US" sz="2000">
                <a:solidFill>
                  <a:schemeClr val="tx1"/>
                </a:solidFill>
              </a:rPr>
              <a:t>Regardless of the category, co-development and agreement with respective First Nations is required. </a:t>
            </a:r>
          </a:p>
        </p:txBody>
      </p:sp>
      <p:sp>
        <p:nvSpPr>
          <p:cNvPr id="4" name="Slide Number Placeholder 3"/>
          <p:cNvSpPr>
            <a:spLocks noGrp="1"/>
          </p:cNvSpPr>
          <p:nvPr>
            <p:ph type="sldNum" sz="quarter" idx="4294967295"/>
          </p:nvPr>
        </p:nvSpPr>
        <p:spPr>
          <a:xfrm>
            <a:off x="11155363" y="6267450"/>
            <a:ext cx="1036637" cy="365125"/>
          </a:xfrm>
        </p:spPr>
        <p:txBody>
          <a:bodyPr/>
          <a:lstStyle/>
          <a:p>
            <a:fld id="{CC712354-B87A-C643-A32E-40CC1505842A}" type="slidenum">
              <a:rPr lang="en-US" smtClean="0"/>
              <a:pPr/>
              <a:t>29</a:t>
            </a:fld>
            <a:endParaRPr lang="en-US"/>
          </a:p>
        </p:txBody>
      </p:sp>
    </p:spTree>
    <p:extLst>
      <p:ext uri="{BB962C8B-B14F-4D97-AF65-F5344CB8AC3E}">
        <p14:creationId xmlns:p14="http://schemas.microsoft.com/office/powerpoint/2010/main" val="409404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Meeting Overview  </a:t>
            </a:r>
          </a:p>
        </p:txBody>
      </p:sp>
      <p:sp>
        <p:nvSpPr>
          <p:cNvPr id="3" name="Content Placeholder 2"/>
          <p:cNvSpPr>
            <a:spLocks noGrp="1"/>
          </p:cNvSpPr>
          <p:nvPr>
            <p:ph idx="1"/>
          </p:nvPr>
        </p:nvSpPr>
        <p:spPr/>
        <p:txBody>
          <a:bodyPr>
            <a:normAutofit/>
          </a:bodyPr>
          <a:lstStyle/>
          <a:p>
            <a:pPr marL="0" indent="0">
              <a:buNone/>
            </a:pPr>
            <a:r>
              <a:rPr lang="en-US" sz="2400"/>
              <a:t> </a:t>
            </a:r>
          </a:p>
        </p:txBody>
      </p:sp>
      <p:sp>
        <p:nvSpPr>
          <p:cNvPr id="9" name="Slide Number Placeholder 8"/>
          <p:cNvSpPr>
            <a:spLocks noGrp="1"/>
          </p:cNvSpPr>
          <p:nvPr>
            <p:ph type="sldNum" sz="quarter" idx="4294967295"/>
          </p:nvPr>
        </p:nvSpPr>
        <p:spPr>
          <a:xfrm>
            <a:off x="11155363" y="6267450"/>
            <a:ext cx="1036637" cy="365125"/>
          </a:xfrm>
        </p:spPr>
        <p:txBody>
          <a:bodyPr/>
          <a:lstStyle/>
          <a:p>
            <a:fld id="{F1F989A8-282F-4266-919B-CBB05AEA5086}" type="slidenum">
              <a:rPr lang="en-US" smtClean="0"/>
              <a:pPr/>
              <a:t>3</a:t>
            </a:fld>
            <a:endParaRPr lang="en-US"/>
          </a:p>
        </p:txBody>
      </p:sp>
      <p:sp>
        <p:nvSpPr>
          <p:cNvPr id="4" name="Rectangle 3">
            <a:extLst>
              <a:ext uri="{FF2B5EF4-FFF2-40B4-BE49-F238E27FC236}">
                <a16:creationId xmlns:a16="http://schemas.microsoft.com/office/drawing/2014/main" id="{7EAACE29-999B-4AB8-92A7-C369C62A4E4D}"/>
              </a:ext>
            </a:extLst>
          </p:cNvPr>
          <p:cNvSpPr/>
          <p:nvPr/>
        </p:nvSpPr>
        <p:spPr>
          <a:xfrm>
            <a:off x="995093" y="2142699"/>
            <a:ext cx="10201813" cy="3831818"/>
          </a:xfrm>
          <a:prstGeom prst="rect">
            <a:avLst/>
          </a:prstGeom>
        </p:spPr>
        <p:txBody>
          <a:bodyPr wrap="square" lIns="91440" tIns="45720" rIns="91440" bIns="45720" anchor="t">
            <a:spAutoFit/>
          </a:bodyPr>
          <a:lstStyle/>
          <a:p>
            <a:pPr marL="342900" lvl="0" indent="-342900">
              <a:spcAft>
                <a:spcPts val="600"/>
              </a:spcAft>
              <a:buFont typeface="+mj-lt"/>
              <a:buAutoNum type="arabicPeriod"/>
            </a:pPr>
            <a:r>
              <a:rPr lang="en-US" sz="2600" kern="100">
                <a:latin typeface="+mj-lt"/>
                <a:cs typeface="Times New Roman"/>
              </a:rPr>
              <a:t>Context</a:t>
            </a:r>
          </a:p>
          <a:p>
            <a:pPr marL="342900" indent="-342900">
              <a:spcAft>
                <a:spcPts val="600"/>
              </a:spcAft>
              <a:buFont typeface="+mj-lt"/>
              <a:buAutoNum type="arabicPeriod"/>
            </a:pPr>
            <a:r>
              <a:rPr lang="en-US" sz="2600" kern="100">
                <a:latin typeface="+mj-lt"/>
                <a:cs typeface="Times New Roman"/>
              </a:rPr>
              <a:t>Funding available for transportation-related costs</a:t>
            </a:r>
            <a:endParaRPr lang="en-US" sz="2600" kern="100">
              <a:latin typeface="+mj-lt"/>
              <a:ea typeface="Calibri Light"/>
              <a:cs typeface="Times New Roman"/>
            </a:endParaRPr>
          </a:p>
          <a:p>
            <a:pPr marL="342900" lvl="0" indent="-342900">
              <a:spcAft>
                <a:spcPts val="600"/>
              </a:spcAft>
              <a:buFont typeface="+mj-lt"/>
              <a:buAutoNum type="arabicPeriod"/>
            </a:pPr>
            <a:r>
              <a:rPr lang="en-US" sz="2600" kern="100">
                <a:latin typeface="+mj-lt"/>
                <a:cs typeface="Times New Roman"/>
              </a:rPr>
              <a:t>Policy changes for 2025/2026</a:t>
            </a:r>
            <a:endParaRPr lang="en-US" sz="2600" kern="100">
              <a:latin typeface="+mj-lt"/>
              <a:ea typeface="Calibri Light"/>
              <a:cs typeface="Times New Roman"/>
            </a:endParaRPr>
          </a:p>
          <a:p>
            <a:pPr marL="971550" lvl="1" indent="-514350">
              <a:spcAft>
                <a:spcPts val="600"/>
              </a:spcAft>
              <a:buFont typeface="+mj-lt"/>
              <a:buAutoNum type="alphaLcParenR"/>
            </a:pPr>
            <a:r>
              <a:rPr lang="en-US" sz="2600" kern="100">
                <a:latin typeface="+mj-lt"/>
                <a:cs typeface="Times New Roman"/>
              </a:rPr>
              <a:t>Requests for Extracurricular Funding</a:t>
            </a:r>
            <a:endParaRPr lang="en-US" sz="2600" kern="100">
              <a:latin typeface="+mj-lt"/>
              <a:ea typeface="Calibri Light"/>
              <a:cs typeface="Times New Roman"/>
            </a:endParaRPr>
          </a:p>
          <a:p>
            <a:pPr marL="971550" lvl="1" indent="-514350">
              <a:spcAft>
                <a:spcPts val="600"/>
              </a:spcAft>
              <a:buFont typeface="+mj-lt"/>
              <a:buAutoNum type="alphaLcParenR"/>
            </a:pPr>
            <a:r>
              <a:rPr lang="en-US" sz="2600" kern="100">
                <a:latin typeface="+mj-lt"/>
                <a:cs typeface="Times New Roman"/>
              </a:rPr>
              <a:t>Status Quo Letter</a:t>
            </a:r>
            <a:endParaRPr lang="en-US" sz="2600" kern="100">
              <a:latin typeface="+mj-lt"/>
              <a:ea typeface="Calibri Light"/>
              <a:cs typeface="Times New Roman"/>
            </a:endParaRPr>
          </a:p>
          <a:p>
            <a:pPr marL="342900" indent="-342900">
              <a:spcAft>
                <a:spcPts val="600"/>
              </a:spcAft>
              <a:buFont typeface="+mj-lt"/>
              <a:buAutoNum type="arabicPeriod"/>
            </a:pPr>
            <a:r>
              <a:rPr lang="en-US" sz="2600" kern="100">
                <a:latin typeface="+mj-lt"/>
                <a:cs typeface="Times New Roman"/>
              </a:rPr>
              <a:t>2025/2026 Joint First Nation Student Transportation Plan submissions</a:t>
            </a:r>
            <a:endParaRPr lang="en-US" sz="2600" kern="100">
              <a:latin typeface="+mj-lt"/>
              <a:ea typeface="Calibri Light"/>
              <a:cs typeface="Times New Roman"/>
            </a:endParaRPr>
          </a:p>
          <a:p>
            <a:pPr marL="342900" lvl="0" indent="-342900">
              <a:spcAft>
                <a:spcPts val="600"/>
              </a:spcAft>
              <a:buFont typeface="+mj-lt"/>
              <a:buAutoNum type="arabicPeriod"/>
            </a:pPr>
            <a:r>
              <a:rPr lang="en-US" sz="2600" kern="100">
                <a:latin typeface="+mj-lt"/>
                <a:cs typeface="Times New Roman"/>
              </a:rPr>
              <a:t>2024/2025 Reporting</a:t>
            </a:r>
            <a:endParaRPr lang="en-US" sz="2600" kern="100">
              <a:latin typeface="+mj-lt"/>
              <a:ea typeface="Calibri Light" panose="020F0302020204030204"/>
              <a:cs typeface="Times New Roman" panose="02020603050405020304" pitchFamily="18" charset="0"/>
            </a:endParaRPr>
          </a:p>
          <a:p>
            <a:pPr marL="342900" lvl="0" indent="-342900">
              <a:spcAft>
                <a:spcPts val="600"/>
              </a:spcAft>
              <a:buFont typeface="+mj-lt"/>
              <a:buAutoNum type="arabicPeriod"/>
            </a:pPr>
            <a:r>
              <a:rPr lang="en-US" sz="2600" kern="100">
                <a:latin typeface="+mj-lt"/>
                <a:cs typeface="Times New Roman"/>
              </a:rPr>
              <a:t>Questions and Closing Remarks</a:t>
            </a:r>
            <a:r>
              <a:rPr lang="en-CA" sz="2600" kern="100">
                <a:latin typeface="+mj-lt"/>
                <a:cs typeface="Times New Roman"/>
              </a:rPr>
              <a:t>	</a:t>
            </a:r>
            <a:r>
              <a:rPr lang="en-CA" sz="2000">
                <a:solidFill>
                  <a:schemeClr val="tx2">
                    <a:lumMod val="75000"/>
                  </a:schemeClr>
                </a:solidFill>
                <a:latin typeface="+mj-lt"/>
              </a:rPr>
              <a:t>	</a:t>
            </a:r>
            <a:r>
              <a:rPr lang="en-CA" sz="2400">
                <a:effectLst/>
                <a:latin typeface="+mj-lt"/>
                <a:ea typeface="Calibri"/>
                <a:cs typeface="Times New Roman"/>
              </a:rPr>
              <a:t>	 </a:t>
            </a:r>
          </a:p>
        </p:txBody>
      </p:sp>
    </p:spTree>
    <p:extLst>
      <p:ext uri="{BB962C8B-B14F-4D97-AF65-F5344CB8AC3E}">
        <p14:creationId xmlns:p14="http://schemas.microsoft.com/office/powerpoint/2010/main" val="721313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8FBA-6FA9-CAC9-4C91-D6AE9B75140C}"/>
              </a:ext>
            </a:extLst>
          </p:cNvPr>
          <p:cNvSpPr>
            <a:spLocks noGrp="1"/>
          </p:cNvSpPr>
          <p:nvPr>
            <p:ph type="title"/>
          </p:nvPr>
        </p:nvSpPr>
        <p:spPr/>
        <p:txBody>
          <a:bodyPr/>
          <a:lstStyle/>
          <a:p>
            <a:r>
              <a:rPr lang="en-CA"/>
              <a:t>Joint Plan - Updates</a:t>
            </a:r>
            <a:endParaRPr lang="en-US"/>
          </a:p>
        </p:txBody>
      </p:sp>
      <p:sp>
        <p:nvSpPr>
          <p:cNvPr id="3" name="Content Placeholder 2">
            <a:extLst>
              <a:ext uri="{FF2B5EF4-FFF2-40B4-BE49-F238E27FC236}">
                <a16:creationId xmlns:a16="http://schemas.microsoft.com/office/drawing/2014/main" id="{1483264A-142C-D918-6C9A-3FA2CF9C7F39}"/>
              </a:ext>
            </a:extLst>
          </p:cNvPr>
          <p:cNvSpPr>
            <a:spLocks noGrp="1"/>
          </p:cNvSpPr>
          <p:nvPr>
            <p:ph idx="1"/>
          </p:nvPr>
        </p:nvSpPr>
        <p:spPr>
          <a:xfrm>
            <a:off x="325582" y="1956459"/>
            <a:ext cx="11540835" cy="4675562"/>
          </a:xfrm>
        </p:spPr>
        <p:txBody>
          <a:bodyPr vert="horz" lIns="91440" tIns="45720" rIns="91440" bIns="45720" rtlCol="0" anchor="t">
            <a:normAutofit/>
          </a:bodyPr>
          <a:lstStyle/>
          <a:p>
            <a:pPr marL="0" indent="0">
              <a:spcAft>
                <a:spcPts val="0"/>
              </a:spcAft>
              <a:buClr>
                <a:srgbClr val="333F50"/>
              </a:buClr>
              <a:buNone/>
            </a:pPr>
            <a:r>
              <a:rPr lang="en-CA" sz="2400" b="1">
                <a:solidFill>
                  <a:schemeClr val="tx1"/>
                </a:solidFill>
              </a:rPr>
              <a:t>  Cost of base service (Step 2b)</a:t>
            </a:r>
            <a:endParaRPr lang="en-US" sz="2400">
              <a:solidFill>
                <a:schemeClr val="tx1"/>
              </a:solidFill>
            </a:endParaRPr>
          </a:p>
          <a:p>
            <a:pPr marL="1146175" lvl="2" indent="-342900">
              <a:spcBef>
                <a:spcPts val="1000"/>
              </a:spcBef>
              <a:buClr>
                <a:srgbClr val="333F50"/>
              </a:buClr>
              <a:buFont typeface="Courier New" panose="02070309020205020404" pitchFamily="49" charset="0"/>
              <a:buChar char="o"/>
            </a:pPr>
            <a:r>
              <a:rPr lang="en-CA">
                <a:solidFill>
                  <a:schemeClr val="tx1"/>
                </a:solidFill>
              </a:rPr>
              <a:t>Updated description to “</a:t>
            </a:r>
            <a:r>
              <a:rPr lang="en-US">
                <a:solidFill>
                  <a:schemeClr val="tx1"/>
                </a:solidFill>
              </a:rPr>
              <a:t>School District’s financial contribution for Transportation Services in place for First Nation Students living on reserve that are not funded by BCTEA”</a:t>
            </a:r>
            <a:endParaRPr lang="en-CA">
              <a:solidFill>
                <a:schemeClr val="tx1"/>
              </a:solidFill>
            </a:endParaRPr>
          </a:p>
          <a:p>
            <a:pPr marL="0" indent="0">
              <a:spcAft>
                <a:spcPts val="0"/>
              </a:spcAft>
              <a:buClr>
                <a:srgbClr val="333F50"/>
              </a:buClr>
              <a:buNone/>
            </a:pPr>
            <a:r>
              <a:rPr lang="en-CA" sz="2400" b="1">
                <a:solidFill>
                  <a:schemeClr val="tx1"/>
                </a:solidFill>
              </a:rPr>
              <a:t>  Pro-rating (Step 4)</a:t>
            </a:r>
            <a:endParaRPr lang="en-CA" sz="2400" b="1">
              <a:solidFill>
                <a:schemeClr val="tx1"/>
              </a:solidFill>
              <a:ea typeface="Calibri Light"/>
              <a:cs typeface="Calibri Light"/>
            </a:endParaRPr>
          </a:p>
          <a:p>
            <a:pPr marL="1146175" lvl="2" indent="-342900">
              <a:spcBef>
                <a:spcPts val="1000"/>
              </a:spcBef>
              <a:buClr>
                <a:srgbClr val="333F50"/>
              </a:buClr>
              <a:buFont typeface="Courier New" panose="02070309020205020404" pitchFamily="49" charset="0"/>
              <a:buChar char="o"/>
            </a:pPr>
            <a:r>
              <a:rPr lang="en-CA">
                <a:solidFill>
                  <a:schemeClr val="tx1"/>
                </a:solidFill>
              </a:rPr>
              <a:t>Indicate if BCTEA request is a pro-rated amount and </a:t>
            </a:r>
            <a:r>
              <a:rPr lang="en-US">
                <a:solidFill>
                  <a:schemeClr val="tx1"/>
                </a:solidFill>
              </a:rPr>
              <a:t>describe calculation used for pro-rating services when students off-reserve are on the same bus. (e.g., cost of service divided by ridership or cost of service divided by distance)</a:t>
            </a:r>
            <a:endParaRPr lang="en-CA">
              <a:solidFill>
                <a:schemeClr val="tx1"/>
              </a:solidFill>
            </a:endParaRPr>
          </a:p>
          <a:p>
            <a:pPr marL="0" indent="0">
              <a:spcAft>
                <a:spcPts val="0"/>
              </a:spcAft>
              <a:buClr>
                <a:srgbClr val="333F50"/>
              </a:buClr>
              <a:buNone/>
            </a:pPr>
            <a:r>
              <a:rPr lang="en-US" sz="2400" b="1">
                <a:solidFill>
                  <a:schemeClr val="tx1"/>
                </a:solidFill>
              </a:rPr>
              <a:t>  First Nation Schools of Choice (Step 5)</a:t>
            </a:r>
            <a:endParaRPr lang="en-US" sz="2400" b="1">
              <a:solidFill>
                <a:schemeClr val="tx1"/>
              </a:solidFill>
              <a:ea typeface="Calibri Light"/>
              <a:cs typeface="Calibri Light"/>
            </a:endParaRPr>
          </a:p>
          <a:p>
            <a:pPr marL="1146175" lvl="2" indent="-342900">
              <a:spcBef>
                <a:spcPts val="1000"/>
              </a:spcBef>
              <a:buClr>
                <a:srgbClr val="333F50"/>
              </a:buClr>
              <a:buFont typeface="Courier New" panose="02070309020205020404" pitchFamily="49" charset="0"/>
              <a:buChar char="o"/>
            </a:pPr>
            <a:r>
              <a:rPr lang="en-US">
                <a:solidFill>
                  <a:schemeClr val="tx1"/>
                </a:solidFill>
              </a:rPr>
              <a:t>Indicate if route changes to include a new First Nation Schools of Choice</a:t>
            </a:r>
            <a:endParaRPr lang="en-CA">
              <a:solidFill>
                <a:schemeClr val="tx1"/>
              </a:solidFill>
              <a:ea typeface="Calibri Light"/>
              <a:cs typeface="Calibri Light"/>
            </a:endParaRPr>
          </a:p>
        </p:txBody>
      </p:sp>
      <p:sp>
        <p:nvSpPr>
          <p:cNvPr id="4" name="Slide Number Placeholder 3">
            <a:extLst>
              <a:ext uri="{FF2B5EF4-FFF2-40B4-BE49-F238E27FC236}">
                <a16:creationId xmlns:a16="http://schemas.microsoft.com/office/drawing/2014/main" id="{868A9441-F61B-98CF-920A-0BC2BF9C8D5D}"/>
              </a:ext>
            </a:extLst>
          </p:cNvPr>
          <p:cNvSpPr>
            <a:spLocks noGrp="1"/>
          </p:cNvSpPr>
          <p:nvPr>
            <p:ph type="sldNum" sz="quarter" idx="12"/>
          </p:nvPr>
        </p:nvSpPr>
        <p:spPr/>
        <p:txBody>
          <a:bodyPr/>
          <a:lstStyle/>
          <a:p>
            <a:fld id="{CC712354-B87A-C643-A32E-40CC1505842A}" type="slidenum">
              <a:rPr lang="en-US" smtClean="0"/>
              <a:pPr/>
              <a:t>30</a:t>
            </a:fld>
            <a:endParaRPr lang="en-US"/>
          </a:p>
        </p:txBody>
      </p:sp>
    </p:spTree>
    <p:extLst>
      <p:ext uri="{BB962C8B-B14F-4D97-AF65-F5344CB8AC3E}">
        <p14:creationId xmlns:p14="http://schemas.microsoft.com/office/powerpoint/2010/main" val="1918131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6E3A-3FAC-BF34-D802-5A32CD4A4F8F}"/>
              </a:ext>
            </a:extLst>
          </p:cNvPr>
          <p:cNvSpPr>
            <a:spLocks noGrp="1"/>
          </p:cNvSpPr>
          <p:nvPr>
            <p:ph type="title"/>
          </p:nvPr>
        </p:nvSpPr>
        <p:spPr/>
        <p:txBody>
          <a:bodyPr/>
          <a:lstStyle/>
          <a:p>
            <a:r>
              <a:rPr lang="en-US"/>
              <a:t>First Nation Schools of Choice – </a:t>
            </a:r>
            <a:br>
              <a:rPr lang="en-US"/>
            </a:br>
            <a:r>
              <a:rPr lang="en-US"/>
              <a:t>Implementation Costs </a:t>
            </a:r>
          </a:p>
        </p:txBody>
      </p:sp>
      <p:sp>
        <p:nvSpPr>
          <p:cNvPr id="3" name="Content Placeholder 2">
            <a:extLst>
              <a:ext uri="{FF2B5EF4-FFF2-40B4-BE49-F238E27FC236}">
                <a16:creationId xmlns:a16="http://schemas.microsoft.com/office/drawing/2014/main" id="{3A0E7926-CEE9-F518-AAF1-EE0491DE81B8}"/>
              </a:ext>
            </a:extLst>
          </p:cNvPr>
          <p:cNvSpPr>
            <a:spLocks noGrp="1"/>
          </p:cNvSpPr>
          <p:nvPr>
            <p:ph idx="1"/>
          </p:nvPr>
        </p:nvSpPr>
        <p:spPr/>
        <p:txBody>
          <a:bodyPr vert="horz" lIns="91440" tIns="45720" rIns="91440" bIns="45720" rtlCol="0" anchor="t">
            <a:normAutofit/>
          </a:bodyPr>
          <a:lstStyle/>
          <a:p>
            <a:pPr marL="0" indent="0">
              <a:buClr>
                <a:schemeClr val="tx1"/>
              </a:buClr>
              <a:buNone/>
            </a:pPr>
            <a:r>
              <a:rPr lang="en-US" sz="2400">
                <a:solidFill>
                  <a:schemeClr val="tx1"/>
                </a:solidFill>
              </a:rPr>
              <a:t>Implementing the First Nation Schools of Choice will require the use of existing funding sources:</a:t>
            </a:r>
          </a:p>
          <a:p>
            <a:pPr marL="512445" lvl="1" indent="-312420">
              <a:buClr>
                <a:schemeClr val="tx1"/>
              </a:buClr>
              <a:buFont typeface="Courier New" panose="02070309020205020404" pitchFamily="49" charset="0"/>
              <a:buChar char="o"/>
            </a:pPr>
            <a:r>
              <a:rPr lang="en-US" sz="2400">
                <a:solidFill>
                  <a:schemeClr val="tx1"/>
                </a:solidFill>
              </a:rPr>
              <a:t>Operating Grants</a:t>
            </a:r>
            <a:endParaRPr lang="en-US" sz="2400">
              <a:solidFill>
                <a:schemeClr val="tx1"/>
              </a:solidFill>
              <a:ea typeface="Calibri Light"/>
              <a:cs typeface="Calibri Light"/>
            </a:endParaRPr>
          </a:p>
          <a:p>
            <a:pPr marL="512445" lvl="1" indent="-312420">
              <a:buClr>
                <a:schemeClr val="tx1"/>
              </a:buClr>
              <a:buFont typeface="Courier New" panose="02070309020205020404" pitchFamily="49" charset="0"/>
              <a:buChar char="o"/>
            </a:pPr>
            <a:r>
              <a:rPr lang="en-US" sz="2400">
                <a:solidFill>
                  <a:schemeClr val="tx1"/>
                </a:solidFill>
              </a:rPr>
              <a:t>Student Transportation Fund ($15.4M)</a:t>
            </a:r>
            <a:endParaRPr lang="en-US" sz="2400">
              <a:solidFill>
                <a:schemeClr val="tx1"/>
              </a:solidFill>
              <a:ea typeface="Calibri Light"/>
              <a:cs typeface="Calibri Light"/>
            </a:endParaRPr>
          </a:p>
          <a:p>
            <a:pPr marL="512445" lvl="1" indent="-312420">
              <a:buClr>
                <a:schemeClr val="tx1"/>
              </a:buClr>
              <a:buFont typeface="Courier New" panose="02070309020205020404" pitchFamily="49" charset="0"/>
              <a:buChar char="o"/>
            </a:pPr>
            <a:r>
              <a:rPr lang="en-US" sz="2400">
                <a:solidFill>
                  <a:schemeClr val="tx1"/>
                </a:solidFill>
              </a:rPr>
              <a:t>Transportation Proxy (included in the First Nation Student Rate)</a:t>
            </a:r>
            <a:endParaRPr lang="en-US" sz="2400">
              <a:solidFill>
                <a:schemeClr val="tx1"/>
              </a:solidFill>
              <a:ea typeface="Calibri Light"/>
              <a:cs typeface="Calibri Light"/>
            </a:endParaRPr>
          </a:p>
          <a:p>
            <a:pPr marL="512445" lvl="1" indent="-312420">
              <a:buClr>
                <a:schemeClr val="tx1"/>
              </a:buClr>
              <a:buFont typeface="Courier New" panose="02070309020205020404" pitchFamily="49" charset="0"/>
              <a:buChar char="o"/>
            </a:pPr>
            <a:r>
              <a:rPr lang="en-US" sz="2400">
                <a:solidFill>
                  <a:schemeClr val="tx1"/>
                </a:solidFill>
              </a:rPr>
              <a:t>BCTEA First Nation Student Transportation Fund ($3.8M)</a:t>
            </a:r>
            <a:endParaRPr lang="en-US" sz="2400">
              <a:solidFill>
                <a:schemeClr val="tx1"/>
              </a:solidFill>
              <a:ea typeface="Calibri Light"/>
              <a:cs typeface="Calibri Light"/>
            </a:endParaRPr>
          </a:p>
          <a:p>
            <a:pPr marL="200025" lvl="1" indent="0">
              <a:buNone/>
            </a:pPr>
            <a:endParaRPr lang="en-US"/>
          </a:p>
        </p:txBody>
      </p:sp>
      <p:sp>
        <p:nvSpPr>
          <p:cNvPr id="4" name="Slide Number Placeholder 3">
            <a:extLst>
              <a:ext uri="{FF2B5EF4-FFF2-40B4-BE49-F238E27FC236}">
                <a16:creationId xmlns:a16="http://schemas.microsoft.com/office/drawing/2014/main" id="{439790D0-5FD0-ED7A-B51B-D56461BBA004}"/>
              </a:ext>
            </a:extLst>
          </p:cNvPr>
          <p:cNvSpPr>
            <a:spLocks noGrp="1"/>
          </p:cNvSpPr>
          <p:nvPr>
            <p:ph type="sldNum" sz="quarter" idx="12"/>
          </p:nvPr>
        </p:nvSpPr>
        <p:spPr/>
        <p:txBody>
          <a:bodyPr/>
          <a:lstStyle/>
          <a:p>
            <a:fld id="{CC712354-B87A-C643-A32E-40CC1505842A}" type="slidenum">
              <a:rPr lang="en-US" smtClean="0"/>
              <a:pPr/>
              <a:t>31</a:t>
            </a:fld>
            <a:endParaRPr lang="en-US"/>
          </a:p>
        </p:txBody>
      </p:sp>
    </p:spTree>
    <p:extLst>
      <p:ext uri="{BB962C8B-B14F-4D97-AF65-F5344CB8AC3E}">
        <p14:creationId xmlns:p14="http://schemas.microsoft.com/office/powerpoint/2010/main" val="3293924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E3254-3483-E47E-2509-A9160745B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0284C-8D63-C7E1-486C-B1E3DF3DB537}"/>
              </a:ext>
            </a:extLst>
          </p:cNvPr>
          <p:cNvSpPr>
            <a:spLocks noGrp="1"/>
          </p:cNvSpPr>
          <p:nvPr>
            <p:ph type="title"/>
          </p:nvPr>
        </p:nvSpPr>
        <p:spPr/>
        <p:txBody>
          <a:bodyPr/>
          <a:lstStyle/>
          <a:p>
            <a:r>
              <a:rPr lang="en-CA"/>
              <a:t>Joint Plan - Updates</a:t>
            </a:r>
            <a:endParaRPr lang="en-US"/>
          </a:p>
        </p:txBody>
      </p:sp>
      <p:sp>
        <p:nvSpPr>
          <p:cNvPr id="3" name="Content Placeholder 2">
            <a:extLst>
              <a:ext uri="{FF2B5EF4-FFF2-40B4-BE49-F238E27FC236}">
                <a16:creationId xmlns:a16="http://schemas.microsoft.com/office/drawing/2014/main" id="{703101B6-F4A0-1796-2D95-3A65F25AA64D}"/>
              </a:ext>
            </a:extLst>
          </p:cNvPr>
          <p:cNvSpPr>
            <a:spLocks noGrp="1"/>
          </p:cNvSpPr>
          <p:nvPr>
            <p:ph idx="1"/>
          </p:nvPr>
        </p:nvSpPr>
        <p:spPr>
          <a:xfrm>
            <a:off x="218868" y="1669640"/>
            <a:ext cx="11554691" cy="4779818"/>
          </a:xfrm>
        </p:spPr>
        <p:txBody>
          <a:bodyPr vert="horz" lIns="91440" tIns="45720" rIns="91440" bIns="45720" rtlCol="0" anchor="t">
            <a:normAutofit/>
          </a:bodyPr>
          <a:lstStyle/>
          <a:p>
            <a:pPr marL="0" indent="0">
              <a:spcAft>
                <a:spcPts val="0"/>
              </a:spcAft>
              <a:buClr>
                <a:srgbClr val="333F50"/>
              </a:buClr>
              <a:buNone/>
            </a:pPr>
            <a:r>
              <a:rPr lang="en-CA" sz="2400" b="1">
                <a:solidFill>
                  <a:schemeClr val="tx1"/>
                </a:solidFill>
              </a:rPr>
              <a:t>  </a:t>
            </a:r>
            <a:endParaRPr lang="en-US" sz="2400">
              <a:solidFill>
                <a:schemeClr val="tx1"/>
              </a:solidFill>
            </a:endParaRPr>
          </a:p>
          <a:p>
            <a:pPr marL="0" indent="0">
              <a:spcAft>
                <a:spcPts val="0"/>
              </a:spcAft>
              <a:buNone/>
            </a:pPr>
            <a:r>
              <a:rPr lang="en-CA" sz="2400" b="1">
                <a:solidFill>
                  <a:schemeClr val="tx1"/>
                </a:solidFill>
              </a:rPr>
              <a:t>  Funding Sources (Step 6)</a:t>
            </a:r>
            <a:endParaRPr lang="en-US" sz="2400">
              <a:solidFill>
                <a:schemeClr val="tx1"/>
              </a:solidFill>
              <a:ea typeface="Calibri Light"/>
              <a:cs typeface="Calibri Light"/>
            </a:endParaRPr>
          </a:p>
          <a:p>
            <a:pPr marL="1146175" lvl="2" indent="-342900">
              <a:spcBef>
                <a:spcPts val="1000"/>
              </a:spcBef>
              <a:buClr>
                <a:srgbClr val="333F50"/>
              </a:buClr>
              <a:buFont typeface="Courier New" panose="02070309020205020404" pitchFamily="49" charset="0"/>
              <a:buChar char="o"/>
            </a:pPr>
            <a:r>
              <a:rPr lang="en-US">
                <a:solidFill>
                  <a:schemeClr val="tx1"/>
                </a:solidFill>
              </a:rPr>
              <a:t>Pre-populated with the school district’s available 2024/25 funding sources </a:t>
            </a:r>
            <a:endParaRPr lang="en-US">
              <a:solidFill>
                <a:schemeClr val="tx1"/>
              </a:solidFill>
              <a:ea typeface="Calibri Light"/>
              <a:cs typeface="Calibri Light"/>
            </a:endParaRPr>
          </a:p>
          <a:p>
            <a:pPr marL="0" lvl="1" indent="0">
              <a:spcBef>
                <a:spcPts val="1000"/>
              </a:spcBef>
              <a:spcAft>
                <a:spcPts val="0"/>
              </a:spcAft>
              <a:buClr>
                <a:srgbClr val="333F50"/>
              </a:buClr>
              <a:buNone/>
            </a:pPr>
            <a:r>
              <a:rPr lang="en-CA" sz="2400" b="1">
                <a:solidFill>
                  <a:schemeClr val="tx1"/>
                </a:solidFill>
              </a:rPr>
              <a:t>  Bus costs (Step 7)</a:t>
            </a:r>
            <a:endParaRPr lang="en-CA" sz="2400" b="1">
              <a:solidFill>
                <a:schemeClr val="tx1"/>
              </a:solidFill>
              <a:ea typeface="Calibri Light" panose="020F0302020204030204"/>
              <a:cs typeface="Calibri Light" panose="020F0302020204030204"/>
            </a:endParaRPr>
          </a:p>
          <a:p>
            <a:pPr marL="1146175" lvl="2" indent="-342900">
              <a:spcBef>
                <a:spcPts val="1000"/>
              </a:spcBef>
              <a:spcAft>
                <a:spcPts val="0"/>
              </a:spcAft>
              <a:buClr>
                <a:srgbClr val="333F50"/>
              </a:buClr>
              <a:buFont typeface="Courier New" panose="02070309020205020404" pitchFamily="49" charset="0"/>
              <a:buChar char="o"/>
            </a:pPr>
            <a:r>
              <a:rPr lang="en-CA">
                <a:solidFill>
                  <a:schemeClr val="tx1"/>
                </a:solidFill>
              </a:rPr>
              <a:t>Table provided to breakdown cost of BCTEA funding request includes:</a:t>
            </a:r>
            <a:endParaRPr lang="en-CA">
              <a:solidFill>
                <a:schemeClr val="tx1"/>
              </a:solidFill>
              <a:ea typeface="Calibri Light"/>
              <a:cs typeface="Calibri Light"/>
            </a:endParaRPr>
          </a:p>
          <a:p>
            <a:pPr marL="2344420" lvl="5" indent="-342900">
              <a:spcAft>
                <a:spcPts val="0"/>
              </a:spcAft>
              <a:buFont typeface="Courier New,monospace" panose="020B0604020202020204" pitchFamily="34" charset="0"/>
              <a:buChar char="o"/>
            </a:pPr>
            <a:r>
              <a:rPr lang="en-CA" sz="2400">
                <a:latin typeface="+mj-lt"/>
              </a:rPr>
              <a:t>Driver salary, benefits</a:t>
            </a:r>
          </a:p>
          <a:p>
            <a:pPr marL="2344420" lvl="5" indent="-342900">
              <a:spcAft>
                <a:spcPts val="0"/>
              </a:spcAft>
              <a:buFont typeface="Courier New,monospace" panose="020B0604020202020204" pitchFamily="34" charset="0"/>
              <a:buChar char="o"/>
            </a:pPr>
            <a:r>
              <a:rPr lang="en-CA" sz="2400">
                <a:latin typeface="+mj-lt"/>
              </a:rPr>
              <a:t>Bus maintenance, insurance</a:t>
            </a:r>
          </a:p>
          <a:p>
            <a:pPr marL="0" indent="0">
              <a:spcAft>
                <a:spcPts val="0"/>
              </a:spcAft>
              <a:buClr>
                <a:srgbClr val="333F50"/>
              </a:buClr>
              <a:buNone/>
            </a:pPr>
            <a:r>
              <a:rPr lang="en-CA" sz="2400" b="1">
                <a:solidFill>
                  <a:schemeClr val="tx1"/>
                </a:solidFill>
              </a:rPr>
              <a:t>  Extracurricular (Step 8)</a:t>
            </a:r>
            <a:endParaRPr lang="en-CA" sz="2400">
              <a:solidFill>
                <a:schemeClr val="tx1"/>
              </a:solidFill>
              <a:ea typeface="Calibri Light" panose="020F0302020204030204"/>
              <a:cs typeface="Calibri Light" panose="020F0302020204030204"/>
            </a:endParaRPr>
          </a:p>
          <a:p>
            <a:pPr marL="1146175" lvl="2" indent="-342900">
              <a:spcBef>
                <a:spcPts val="1000"/>
              </a:spcBef>
              <a:buClr>
                <a:srgbClr val="333F50"/>
              </a:buClr>
              <a:buFont typeface="Courier New" panose="02070309020205020404" pitchFamily="49" charset="0"/>
              <a:buChar char="o"/>
            </a:pPr>
            <a:r>
              <a:rPr lang="en-US">
                <a:solidFill>
                  <a:schemeClr val="tx1"/>
                </a:solidFill>
              </a:rPr>
              <a:t>New process to request continued funding for transportation to Extracurricular activities</a:t>
            </a:r>
            <a:endParaRPr lang="en-US">
              <a:solidFill>
                <a:schemeClr val="tx1"/>
              </a:solidFill>
              <a:ea typeface="Calibri Light"/>
              <a:cs typeface="Calibri Light"/>
            </a:endParaRPr>
          </a:p>
          <a:p>
            <a:pPr marL="1146175" lvl="2" indent="-342900">
              <a:spcBef>
                <a:spcPts val="1000"/>
              </a:spcBef>
              <a:buClr>
                <a:srgbClr val="333F50"/>
              </a:buClr>
              <a:buFont typeface="Courier New" panose="02070309020205020404" pitchFamily="49" charset="0"/>
              <a:buChar char="o"/>
            </a:pPr>
            <a:endParaRPr lang="en-CA" sz="2000">
              <a:solidFill>
                <a:srgbClr val="333F50"/>
              </a:solidFill>
            </a:endParaRPr>
          </a:p>
        </p:txBody>
      </p:sp>
      <p:sp>
        <p:nvSpPr>
          <p:cNvPr id="4" name="Slide Number Placeholder 3">
            <a:extLst>
              <a:ext uri="{FF2B5EF4-FFF2-40B4-BE49-F238E27FC236}">
                <a16:creationId xmlns:a16="http://schemas.microsoft.com/office/drawing/2014/main" id="{3671F97B-9B92-63FD-0BF6-8BEA998836D0}"/>
              </a:ext>
            </a:extLst>
          </p:cNvPr>
          <p:cNvSpPr>
            <a:spLocks noGrp="1"/>
          </p:cNvSpPr>
          <p:nvPr>
            <p:ph type="sldNum" sz="quarter" idx="12"/>
          </p:nvPr>
        </p:nvSpPr>
        <p:spPr/>
        <p:txBody>
          <a:bodyPr/>
          <a:lstStyle/>
          <a:p>
            <a:fld id="{CC712354-B87A-C643-A32E-40CC1505842A}" type="slidenum">
              <a:rPr lang="en-US" smtClean="0"/>
              <a:pPr/>
              <a:t>32</a:t>
            </a:fld>
            <a:endParaRPr lang="en-US"/>
          </a:p>
        </p:txBody>
      </p:sp>
    </p:spTree>
    <p:extLst>
      <p:ext uri="{BB962C8B-B14F-4D97-AF65-F5344CB8AC3E}">
        <p14:creationId xmlns:p14="http://schemas.microsoft.com/office/powerpoint/2010/main" val="2850072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A4F1-FA8C-60A3-CBAF-DCEDAC5B2C62}"/>
              </a:ext>
            </a:extLst>
          </p:cNvPr>
          <p:cNvSpPr>
            <a:spLocks noGrp="1"/>
          </p:cNvSpPr>
          <p:nvPr>
            <p:ph type="title"/>
          </p:nvPr>
        </p:nvSpPr>
        <p:spPr/>
        <p:txBody>
          <a:bodyPr/>
          <a:lstStyle/>
          <a:p>
            <a:r>
              <a:rPr lang="en-US">
                <a:ea typeface="Calibri Light"/>
                <a:cs typeface="Calibri Light"/>
              </a:rPr>
              <a:t>Parental Assistance – New Tab</a:t>
            </a:r>
            <a:endParaRPr lang="en-US"/>
          </a:p>
        </p:txBody>
      </p:sp>
      <p:sp>
        <p:nvSpPr>
          <p:cNvPr id="3" name="Content Placeholder 2">
            <a:extLst>
              <a:ext uri="{FF2B5EF4-FFF2-40B4-BE49-F238E27FC236}">
                <a16:creationId xmlns:a16="http://schemas.microsoft.com/office/drawing/2014/main" id="{F3E2EE79-C31B-4099-71EB-7BAEB586A9C0}"/>
              </a:ext>
            </a:extLst>
          </p:cNvPr>
          <p:cNvSpPr>
            <a:spLocks noGrp="1"/>
          </p:cNvSpPr>
          <p:nvPr>
            <p:ph idx="1"/>
          </p:nvPr>
        </p:nvSpPr>
        <p:spPr>
          <a:xfrm>
            <a:off x="640080" y="1883806"/>
            <a:ext cx="10515600" cy="4034264"/>
          </a:xfrm>
        </p:spPr>
        <p:txBody>
          <a:bodyPr>
            <a:noAutofit/>
          </a:bodyPr>
          <a:lstStyle/>
          <a:p>
            <a:pPr marL="0" indent="0">
              <a:spcAft>
                <a:spcPts val="0"/>
              </a:spcAft>
              <a:buClr>
                <a:srgbClr val="333F50"/>
              </a:buClr>
              <a:buNone/>
            </a:pPr>
            <a:r>
              <a:rPr lang="en-CA" sz="2400" b="1">
                <a:solidFill>
                  <a:schemeClr val="tx1"/>
                </a:solidFill>
              </a:rPr>
              <a:t>Parental Assistance </a:t>
            </a:r>
          </a:p>
          <a:p>
            <a:pPr lvl="1">
              <a:spcAft>
                <a:spcPts val="0"/>
              </a:spcAft>
              <a:buClr>
                <a:srgbClr val="333F50"/>
              </a:buClr>
            </a:pPr>
            <a:r>
              <a:rPr lang="en-US" sz="2400">
                <a:solidFill>
                  <a:schemeClr val="tx1"/>
                </a:solidFill>
              </a:rPr>
              <a:t>The number of vehicles </a:t>
            </a:r>
            <a:endParaRPr lang="en-US" sz="2400">
              <a:solidFill>
                <a:schemeClr val="tx1"/>
              </a:solidFill>
              <a:ea typeface="Calibri Light"/>
              <a:cs typeface="Calibri Light"/>
            </a:endParaRPr>
          </a:p>
          <a:p>
            <a:pPr lvl="1">
              <a:spcAft>
                <a:spcPts val="0"/>
              </a:spcAft>
              <a:buClr>
                <a:srgbClr val="333F50"/>
              </a:buClr>
            </a:pPr>
            <a:r>
              <a:rPr lang="en-US" sz="2400">
                <a:solidFill>
                  <a:schemeClr val="tx1"/>
                </a:solidFill>
              </a:rPr>
              <a:t>The per km rate used to calculate request</a:t>
            </a:r>
          </a:p>
          <a:p>
            <a:pPr lvl="1">
              <a:spcAft>
                <a:spcPts val="0"/>
              </a:spcAft>
              <a:buClr>
                <a:srgbClr val="333F50"/>
              </a:buClr>
            </a:pPr>
            <a:r>
              <a:rPr lang="en-US" sz="2400">
                <a:solidFill>
                  <a:schemeClr val="tx1"/>
                </a:solidFill>
              </a:rPr>
              <a:t>Number of school days required (if not every school day, please explain why)</a:t>
            </a:r>
          </a:p>
          <a:p>
            <a:pPr lvl="1">
              <a:spcAft>
                <a:spcPts val="0"/>
              </a:spcAft>
              <a:buClr>
                <a:srgbClr val="333F50"/>
              </a:buClr>
            </a:pPr>
            <a:r>
              <a:rPr lang="en-US" sz="2400">
                <a:solidFill>
                  <a:schemeClr val="tx1"/>
                </a:solidFill>
              </a:rPr>
              <a:t>The extraordinary/unique circumstance for the Parental Assistance request including:</a:t>
            </a:r>
          </a:p>
          <a:p>
            <a:pPr marL="1207008" lvl="4" indent="-457200">
              <a:buClr>
                <a:srgbClr val="333F50"/>
              </a:buClr>
              <a:buFont typeface="+mj-lt"/>
              <a:buAutoNum type="alphaLcParenR"/>
            </a:pPr>
            <a:r>
              <a:rPr lang="en-US">
                <a:solidFill>
                  <a:schemeClr val="tx1"/>
                </a:solidFill>
              </a:rPr>
              <a:t>Details on the services/programs offered including how they address the student's unique needs. </a:t>
            </a:r>
            <a:endParaRPr lang="en-US">
              <a:solidFill>
                <a:schemeClr val="tx1"/>
              </a:solidFill>
              <a:ea typeface="Calibri"/>
              <a:cs typeface="Calibri"/>
            </a:endParaRPr>
          </a:p>
          <a:p>
            <a:pPr marL="1207008" lvl="4" indent="-457200">
              <a:buClr>
                <a:srgbClr val="333F50"/>
              </a:buClr>
              <a:buFont typeface="+mj-lt"/>
              <a:buAutoNum type="alphaLcParenR"/>
            </a:pPr>
            <a:r>
              <a:rPr lang="en-US">
                <a:solidFill>
                  <a:schemeClr val="tx1"/>
                </a:solidFill>
              </a:rPr>
              <a:t>How the request positively impacts student outcomes (expected/historical)</a:t>
            </a:r>
            <a:endParaRPr lang="en-US">
              <a:solidFill>
                <a:schemeClr val="tx1"/>
              </a:solidFill>
              <a:ea typeface="Calibri"/>
              <a:cs typeface="Calibri"/>
            </a:endParaRPr>
          </a:p>
          <a:p>
            <a:pPr marL="1207008" lvl="4" indent="-457200">
              <a:buClr>
                <a:srgbClr val="333F50"/>
              </a:buClr>
              <a:buFont typeface="+mj-lt"/>
              <a:buAutoNum type="alphaLcParenR"/>
            </a:pPr>
            <a:r>
              <a:rPr lang="en-US">
                <a:solidFill>
                  <a:schemeClr val="tx1"/>
                </a:solidFill>
              </a:rPr>
              <a:t>Have other alternatives been considered? This includes modifying bus route or increasing support at current school</a:t>
            </a:r>
            <a:endParaRPr lang="en-US">
              <a:solidFill>
                <a:schemeClr val="tx1"/>
              </a:solidFill>
              <a:ea typeface="Calibri"/>
              <a:cs typeface="Calibri"/>
            </a:endParaRPr>
          </a:p>
          <a:p>
            <a:endParaRPr lang="en-US" sz="2400"/>
          </a:p>
        </p:txBody>
      </p:sp>
      <p:sp>
        <p:nvSpPr>
          <p:cNvPr id="4" name="Slide Number Placeholder 3">
            <a:extLst>
              <a:ext uri="{FF2B5EF4-FFF2-40B4-BE49-F238E27FC236}">
                <a16:creationId xmlns:a16="http://schemas.microsoft.com/office/drawing/2014/main" id="{BD4A5DE4-B7E2-101D-591A-3D95FEC64366}"/>
              </a:ext>
            </a:extLst>
          </p:cNvPr>
          <p:cNvSpPr>
            <a:spLocks noGrp="1"/>
          </p:cNvSpPr>
          <p:nvPr>
            <p:ph type="sldNum" sz="quarter" idx="12"/>
          </p:nvPr>
        </p:nvSpPr>
        <p:spPr/>
        <p:txBody>
          <a:bodyPr/>
          <a:lstStyle/>
          <a:p>
            <a:fld id="{CC712354-B87A-C643-A32E-40CC1505842A}" type="slidenum">
              <a:rPr lang="en-US" smtClean="0"/>
              <a:pPr/>
              <a:t>33</a:t>
            </a:fld>
            <a:endParaRPr lang="en-US"/>
          </a:p>
        </p:txBody>
      </p:sp>
    </p:spTree>
    <p:extLst>
      <p:ext uri="{BB962C8B-B14F-4D97-AF65-F5344CB8AC3E}">
        <p14:creationId xmlns:p14="http://schemas.microsoft.com/office/powerpoint/2010/main" val="3060348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166B-0F59-F503-892A-DD4D094731E5}"/>
              </a:ext>
            </a:extLst>
          </p:cNvPr>
          <p:cNvSpPr>
            <a:spLocks noGrp="1"/>
          </p:cNvSpPr>
          <p:nvPr>
            <p:ph type="title"/>
          </p:nvPr>
        </p:nvSpPr>
        <p:spPr/>
        <p:txBody>
          <a:bodyPr/>
          <a:lstStyle/>
          <a:p>
            <a:r>
              <a:rPr lang="en-CA"/>
              <a:t>2025/2026 Joint Plan </a:t>
            </a:r>
            <a:r>
              <a:rPr lang="en-CA" u="sng"/>
              <a:t>Submission </a:t>
            </a:r>
            <a:r>
              <a:rPr lang="en-CA"/>
              <a:t>Process</a:t>
            </a:r>
            <a:endParaRPr lang="en-US"/>
          </a:p>
        </p:txBody>
      </p:sp>
      <p:sp>
        <p:nvSpPr>
          <p:cNvPr id="3" name="Content Placeholder 2">
            <a:extLst>
              <a:ext uri="{FF2B5EF4-FFF2-40B4-BE49-F238E27FC236}">
                <a16:creationId xmlns:a16="http://schemas.microsoft.com/office/drawing/2014/main" id="{0F3E0ECF-5262-0EF9-45E6-2C859F8AFD41}"/>
              </a:ext>
            </a:extLst>
          </p:cNvPr>
          <p:cNvSpPr>
            <a:spLocks noGrp="1"/>
          </p:cNvSpPr>
          <p:nvPr>
            <p:ph idx="1"/>
          </p:nvPr>
        </p:nvSpPr>
        <p:spPr>
          <a:xfrm>
            <a:off x="640080" y="2112011"/>
            <a:ext cx="10515600" cy="4034264"/>
          </a:xfrm>
        </p:spPr>
        <p:txBody>
          <a:bodyPr vert="horz" lIns="91440" tIns="45720" rIns="91440" bIns="45720" rtlCol="0" anchor="t">
            <a:normAutofit/>
          </a:bodyPr>
          <a:lstStyle/>
          <a:p>
            <a:pPr marL="512445" lvl="1" indent="-312420">
              <a:buClrTx/>
            </a:pPr>
            <a:r>
              <a:rPr lang="en-US" sz="2400">
                <a:solidFill>
                  <a:schemeClr val="tx1"/>
                </a:solidFill>
              </a:rPr>
              <a:t>The Ministry will provide last year’s (2024/25) approved Joint Plan to the school districts</a:t>
            </a:r>
          </a:p>
          <a:p>
            <a:pPr marL="512445" lvl="1" indent="-312420">
              <a:buClrTx/>
            </a:pPr>
            <a:r>
              <a:rPr lang="en-US" sz="2400">
                <a:solidFill>
                  <a:schemeClr val="tx1"/>
                </a:solidFill>
              </a:rPr>
              <a:t>Unsigned or late Joint Plans may not be considered for supplemental funding</a:t>
            </a:r>
            <a:endParaRPr lang="en-US" sz="2400">
              <a:solidFill>
                <a:schemeClr val="tx1"/>
              </a:solidFill>
              <a:ea typeface="Calibri Light"/>
              <a:cs typeface="Calibri Light"/>
            </a:endParaRPr>
          </a:p>
          <a:p>
            <a:pPr marL="512445" lvl="1" indent="-312420">
              <a:buClrTx/>
            </a:pPr>
            <a:r>
              <a:rPr lang="en-US" sz="2400">
                <a:solidFill>
                  <a:schemeClr val="tx1"/>
                </a:solidFill>
              </a:rPr>
              <a:t>Email confirmation of agreement of Joint Plan in lieu of signatures is acceptable</a:t>
            </a:r>
            <a:endParaRPr lang="en-US" sz="2400">
              <a:solidFill>
                <a:schemeClr val="tx1"/>
              </a:solidFill>
              <a:ea typeface="Calibri Light"/>
              <a:cs typeface="Calibri Light"/>
            </a:endParaRPr>
          </a:p>
          <a:p>
            <a:pPr marL="512445" lvl="1" indent="-312420">
              <a:buClrTx/>
            </a:pPr>
            <a:r>
              <a:rPr lang="en-US" sz="2400">
                <a:solidFill>
                  <a:schemeClr val="tx1"/>
                </a:solidFill>
              </a:rPr>
              <a:t>Signature (or email) also implies that pick-up and drop-off points have been reviewed for safety considerations </a:t>
            </a:r>
            <a:endParaRPr lang="en-US" sz="2400">
              <a:solidFill>
                <a:schemeClr val="tx1"/>
              </a:solidFill>
              <a:ea typeface="Calibri Light"/>
              <a:cs typeface="Calibri Light"/>
            </a:endParaRPr>
          </a:p>
          <a:p>
            <a:pPr marL="200025" lvl="1" indent="0">
              <a:buClrTx/>
              <a:buNone/>
            </a:pPr>
            <a:endParaRPr lang="en-US">
              <a:solidFill>
                <a:schemeClr val="tx1"/>
              </a:solidFill>
              <a:ea typeface="Calibri Light"/>
              <a:cs typeface="Calibri Light"/>
            </a:endParaRPr>
          </a:p>
          <a:p>
            <a:pPr marL="200025" lvl="1" indent="0">
              <a:buClrTx/>
              <a:buNone/>
            </a:pPr>
            <a:endParaRPr lang="en-US">
              <a:solidFill>
                <a:srgbClr val="000000"/>
              </a:solidFill>
              <a:ea typeface="Calibri Light" panose="020F0302020204030204"/>
              <a:cs typeface="Calibri Light" panose="020F0302020204030204"/>
            </a:endParaRPr>
          </a:p>
          <a:p>
            <a:endParaRPr lang="en-US">
              <a:ea typeface="Calibri Light" panose="020F0302020204030204"/>
              <a:cs typeface="Calibri Light" panose="020F0302020204030204"/>
            </a:endParaRPr>
          </a:p>
        </p:txBody>
      </p:sp>
      <p:sp>
        <p:nvSpPr>
          <p:cNvPr id="4" name="Slide Number Placeholder 3">
            <a:extLst>
              <a:ext uri="{FF2B5EF4-FFF2-40B4-BE49-F238E27FC236}">
                <a16:creationId xmlns:a16="http://schemas.microsoft.com/office/drawing/2014/main" id="{EE82FD26-F4AC-BA56-43DA-7E4EDAEC48F7}"/>
              </a:ext>
            </a:extLst>
          </p:cNvPr>
          <p:cNvSpPr>
            <a:spLocks noGrp="1"/>
          </p:cNvSpPr>
          <p:nvPr>
            <p:ph type="sldNum" sz="quarter" idx="12"/>
          </p:nvPr>
        </p:nvSpPr>
        <p:spPr/>
        <p:txBody>
          <a:bodyPr/>
          <a:lstStyle/>
          <a:p>
            <a:fld id="{CC712354-B87A-C643-A32E-40CC1505842A}" type="slidenum">
              <a:rPr lang="en-US" smtClean="0"/>
              <a:pPr/>
              <a:t>34</a:t>
            </a:fld>
            <a:endParaRPr lang="en-US"/>
          </a:p>
        </p:txBody>
      </p:sp>
    </p:spTree>
    <p:extLst>
      <p:ext uri="{BB962C8B-B14F-4D97-AF65-F5344CB8AC3E}">
        <p14:creationId xmlns:p14="http://schemas.microsoft.com/office/powerpoint/2010/main" val="2819082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CE90-A070-2E57-9A15-E4E93C52F2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10789F-6E5B-947D-1307-7F9C2645F14E}"/>
              </a:ext>
            </a:extLst>
          </p:cNvPr>
          <p:cNvSpPr>
            <a:spLocks noGrp="1"/>
          </p:cNvSpPr>
          <p:nvPr>
            <p:ph idx="1"/>
          </p:nvPr>
        </p:nvSpPr>
        <p:spPr>
          <a:xfrm>
            <a:off x="838200" y="1933149"/>
            <a:ext cx="10515600" cy="4034264"/>
          </a:xfrm>
        </p:spPr>
        <p:txBody>
          <a:bodyPr>
            <a:normAutofit/>
          </a:bodyPr>
          <a:lstStyle/>
          <a:p>
            <a:pPr marL="0" indent="0" algn="ctr">
              <a:buNone/>
            </a:pPr>
            <a:endParaRPr lang="en-CA" sz="5400" b="1"/>
          </a:p>
          <a:p>
            <a:pPr marL="0" indent="0" algn="ctr">
              <a:buNone/>
            </a:pPr>
            <a:r>
              <a:rPr lang="en-CA" sz="5400" b="1"/>
              <a:t>2024/2025 Revenue and Spending Report</a:t>
            </a:r>
            <a:endParaRPr lang="en-US" sz="5400" b="1"/>
          </a:p>
        </p:txBody>
      </p:sp>
      <p:sp>
        <p:nvSpPr>
          <p:cNvPr id="4" name="Slide Number Placeholder 3">
            <a:extLst>
              <a:ext uri="{FF2B5EF4-FFF2-40B4-BE49-F238E27FC236}">
                <a16:creationId xmlns:a16="http://schemas.microsoft.com/office/drawing/2014/main" id="{4D84AE9F-0A64-AA9E-2A37-2224E4B8F5BB}"/>
              </a:ext>
            </a:extLst>
          </p:cNvPr>
          <p:cNvSpPr>
            <a:spLocks noGrp="1"/>
          </p:cNvSpPr>
          <p:nvPr>
            <p:ph type="sldNum" sz="quarter" idx="12"/>
          </p:nvPr>
        </p:nvSpPr>
        <p:spPr/>
        <p:txBody>
          <a:bodyPr/>
          <a:lstStyle/>
          <a:p>
            <a:fld id="{CC712354-B87A-C643-A32E-40CC1505842A}" type="slidenum">
              <a:rPr lang="en-US" smtClean="0"/>
              <a:pPr/>
              <a:t>35</a:t>
            </a:fld>
            <a:endParaRPr lang="en-US"/>
          </a:p>
        </p:txBody>
      </p:sp>
    </p:spTree>
    <p:extLst>
      <p:ext uri="{BB962C8B-B14F-4D97-AF65-F5344CB8AC3E}">
        <p14:creationId xmlns:p14="http://schemas.microsoft.com/office/powerpoint/2010/main" val="3819007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5D1B-42A4-4718-BECB-234DEDE5B2A6}"/>
              </a:ext>
            </a:extLst>
          </p:cNvPr>
          <p:cNvSpPr>
            <a:spLocks noGrp="1"/>
          </p:cNvSpPr>
          <p:nvPr>
            <p:ph type="title"/>
          </p:nvPr>
        </p:nvSpPr>
        <p:spPr/>
        <p:txBody>
          <a:bodyPr>
            <a:normAutofit/>
          </a:bodyPr>
          <a:lstStyle/>
          <a:p>
            <a:r>
              <a:rPr lang="en-US"/>
              <a:t>2024/2025 Revenue and Spending Report</a:t>
            </a:r>
            <a:endParaRPr lang="en-CA"/>
          </a:p>
        </p:txBody>
      </p:sp>
      <p:sp>
        <p:nvSpPr>
          <p:cNvPr id="4" name="Slide Number Placeholder 3">
            <a:extLst>
              <a:ext uri="{FF2B5EF4-FFF2-40B4-BE49-F238E27FC236}">
                <a16:creationId xmlns:a16="http://schemas.microsoft.com/office/drawing/2014/main" id="{0C1F8301-75B8-4269-A11A-CF185796793B}"/>
              </a:ext>
            </a:extLst>
          </p:cNvPr>
          <p:cNvSpPr>
            <a:spLocks noGrp="1"/>
          </p:cNvSpPr>
          <p:nvPr>
            <p:ph type="sldNum" sz="quarter" idx="12"/>
          </p:nvPr>
        </p:nvSpPr>
        <p:spPr/>
        <p:txBody>
          <a:bodyPr/>
          <a:lstStyle/>
          <a:p>
            <a:fld id="{CC712354-B87A-C643-A32E-40CC1505842A}" type="slidenum">
              <a:rPr lang="en-US" smtClean="0"/>
              <a:pPr/>
              <a:t>36</a:t>
            </a:fld>
            <a:endParaRPr lang="en-US"/>
          </a:p>
        </p:txBody>
      </p:sp>
      <p:sp>
        <p:nvSpPr>
          <p:cNvPr id="9" name="Content Placeholder 5">
            <a:extLst>
              <a:ext uri="{FF2B5EF4-FFF2-40B4-BE49-F238E27FC236}">
                <a16:creationId xmlns:a16="http://schemas.microsoft.com/office/drawing/2014/main" id="{FC2D905F-A9E5-4E90-B86A-A246199DC51F}"/>
              </a:ext>
            </a:extLst>
          </p:cNvPr>
          <p:cNvSpPr txBox="1">
            <a:spLocks/>
          </p:cNvSpPr>
          <p:nvPr/>
        </p:nvSpPr>
        <p:spPr>
          <a:xfrm>
            <a:off x="796254" y="2082508"/>
            <a:ext cx="10557546" cy="424776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600"/>
              </a:spcAft>
              <a:buClr>
                <a:srgbClr val="E0EF1F"/>
              </a:buClr>
              <a:buFont typeface="Arial" panose="020B0604020202020204" pitchFamily="34" charset="0"/>
              <a:buChar char="•"/>
              <a:defRPr sz="2800" kern="1200">
                <a:solidFill>
                  <a:schemeClr val="tx2">
                    <a:lumMod val="75000"/>
                  </a:schemeClr>
                </a:solidFill>
                <a:latin typeface="+mj-lt"/>
                <a:ea typeface="+mn-ea"/>
                <a:cs typeface="+mn-cs"/>
              </a:defRPr>
            </a:lvl1pPr>
            <a:lvl2pPr marL="512763" indent="-312738" algn="l" defTabSz="914400" rtl="0" eaLnBrk="1" latinLnBrk="0" hangingPunct="1">
              <a:lnSpc>
                <a:spcPct val="100000"/>
              </a:lnSpc>
              <a:spcBef>
                <a:spcPts val="500"/>
              </a:spcBef>
              <a:spcAft>
                <a:spcPts val="600"/>
              </a:spcAft>
              <a:buClr>
                <a:srgbClr val="E0EF1F"/>
              </a:buClr>
              <a:buFont typeface="Arial" panose="020B0604020202020204" pitchFamily="34" charset="0"/>
              <a:buChar char="•"/>
              <a:defRPr sz="2800" kern="1200">
                <a:solidFill>
                  <a:schemeClr val="tx2">
                    <a:lumMod val="75000"/>
                  </a:schemeClr>
                </a:solidFill>
                <a:latin typeface="+mj-lt"/>
                <a:ea typeface="+mn-ea"/>
                <a:cs typeface="+mn-cs"/>
              </a:defRPr>
            </a:lvl2pPr>
            <a:lvl3pPr marL="1316038" indent="-363538" algn="l" defTabSz="914400" rtl="0" eaLnBrk="1" latinLnBrk="0" hangingPunct="1">
              <a:lnSpc>
                <a:spcPct val="90000"/>
              </a:lnSpc>
              <a:spcBef>
                <a:spcPts val="500"/>
              </a:spcBef>
              <a:buClr>
                <a:srgbClr val="E0EF1F"/>
              </a:buClr>
              <a:buFont typeface="Arial" panose="020B0604020202020204" pitchFamily="34" charset="0"/>
              <a:buChar char="•"/>
              <a:defRPr sz="2400" kern="1200">
                <a:solidFill>
                  <a:schemeClr val="tx2">
                    <a:lumMod val="75000"/>
                  </a:schemeClr>
                </a:solidFill>
                <a:latin typeface="+mj-lt"/>
                <a:ea typeface="+mn-ea"/>
                <a:cs typeface="+mn-cs"/>
              </a:defRPr>
            </a:lvl3pPr>
            <a:lvl4pPr marL="1316038" indent="-363538" algn="l" defTabSz="914400" rtl="0" eaLnBrk="1" latinLnBrk="0" hangingPunct="1">
              <a:lnSpc>
                <a:spcPct val="90000"/>
              </a:lnSpc>
              <a:spcBef>
                <a:spcPts val="500"/>
              </a:spcBef>
              <a:buClr>
                <a:srgbClr val="E0EF1F"/>
              </a:buClr>
              <a:buFont typeface="Arial" panose="020B0604020202020204" pitchFamily="34" charset="0"/>
              <a:buChar char="•"/>
              <a:defRPr sz="2400" kern="1200">
                <a:solidFill>
                  <a:schemeClr val="bg1">
                    <a:lumMod val="50000"/>
                  </a:schemeClr>
                </a:solidFill>
                <a:latin typeface="+mj-lt"/>
                <a:ea typeface="+mn-ea"/>
                <a:cs typeface="+mn-cs"/>
              </a:defRPr>
            </a:lvl4pPr>
            <a:lvl5pPr marL="932688" indent="-182880" algn="l" defTabSz="914400" rtl="0" eaLnBrk="1" latinLnBrk="0" hangingPunct="1">
              <a:lnSpc>
                <a:spcPct val="90000"/>
              </a:lnSpc>
              <a:spcBef>
                <a:spcPts val="500"/>
              </a:spcBef>
              <a:buClr>
                <a:srgbClr val="C00000"/>
              </a:buClr>
              <a:buFont typeface="Courier New" panose="02070309020205020404" pitchFamily="49" charset="0"/>
              <a:buChar char="o"/>
              <a:defRPr sz="240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Clr>
                <a:srgbClr val="333F50"/>
              </a:buClr>
              <a:buFont typeface="Arial" panose="020B0604020202020204" pitchFamily="34" charset="0"/>
              <a:buNone/>
            </a:pPr>
            <a:r>
              <a:rPr lang="en-CA" sz="2400">
                <a:solidFill>
                  <a:schemeClr val="tx1"/>
                </a:solidFill>
              </a:rPr>
              <a:t>The Revenue and Spending Report is intended to help First Nations and BCTEA Parties understand:</a:t>
            </a:r>
          </a:p>
          <a:p>
            <a:pPr lvl="1">
              <a:lnSpc>
                <a:spcPct val="90000"/>
              </a:lnSpc>
              <a:buClr>
                <a:srgbClr val="333F50"/>
              </a:buClr>
            </a:pPr>
            <a:r>
              <a:rPr lang="en-CA" sz="2400">
                <a:solidFill>
                  <a:schemeClr val="tx1"/>
                </a:solidFill>
                <a:ea typeface="Calibri Light"/>
                <a:cs typeface="Calibri Light"/>
              </a:rPr>
              <a:t>Total cost of transportation for First Nation Students living on reserve attending public school</a:t>
            </a:r>
          </a:p>
          <a:p>
            <a:pPr lvl="1">
              <a:lnSpc>
                <a:spcPct val="90000"/>
              </a:lnSpc>
              <a:buClr>
                <a:srgbClr val="333F50"/>
              </a:buClr>
            </a:pPr>
            <a:r>
              <a:rPr lang="en-US" sz="2400">
                <a:solidFill>
                  <a:schemeClr val="tx1"/>
                </a:solidFill>
              </a:rPr>
              <a:t>Board spending on transportation, including the “Proxy“, for First Nation Students living on reserve attending BC public school</a:t>
            </a:r>
            <a:endParaRPr lang="en-US" sz="2400">
              <a:solidFill>
                <a:schemeClr val="tx1"/>
              </a:solidFill>
              <a:cs typeface="Calibri Light"/>
            </a:endParaRPr>
          </a:p>
          <a:p>
            <a:pPr lvl="1">
              <a:lnSpc>
                <a:spcPct val="90000"/>
              </a:lnSpc>
              <a:buClr>
                <a:srgbClr val="333F50"/>
              </a:buClr>
            </a:pPr>
            <a:r>
              <a:rPr lang="en-CA" sz="2400">
                <a:solidFill>
                  <a:schemeClr val="tx1"/>
                </a:solidFill>
              </a:rPr>
              <a:t>The use of BCTEA funding</a:t>
            </a:r>
            <a:r>
              <a:rPr lang="en-US" sz="2400">
                <a:solidFill>
                  <a:schemeClr val="tx1"/>
                </a:solidFill>
              </a:rPr>
              <a:t> for </a:t>
            </a:r>
            <a:r>
              <a:rPr lang="en-CA" sz="2400">
                <a:solidFill>
                  <a:schemeClr val="tx1"/>
                </a:solidFill>
              </a:rPr>
              <a:t>to/from school and </a:t>
            </a:r>
            <a:r>
              <a:rPr lang="en-US" sz="2400">
                <a:solidFill>
                  <a:schemeClr val="tx1"/>
                </a:solidFill>
              </a:rPr>
              <a:t>extracurricular activities</a:t>
            </a:r>
          </a:p>
          <a:p>
            <a:pPr marL="200025" lvl="1" indent="0">
              <a:lnSpc>
                <a:spcPct val="90000"/>
              </a:lnSpc>
              <a:buClr>
                <a:srgbClr val="333F50"/>
              </a:buClr>
              <a:buNone/>
            </a:pPr>
            <a:endParaRPr lang="en-US" sz="2400" b="1">
              <a:solidFill>
                <a:schemeClr val="tx1"/>
              </a:solidFill>
            </a:endParaRPr>
          </a:p>
          <a:p>
            <a:pPr marL="200025" lvl="1" indent="0">
              <a:lnSpc>
                <a:spcPct val="90000"/>
              </a:lnSpc>
              <a:buClr>
                <a:srgbClr val="333F50"/>
              </a:buClr>
              <a:buNone/>
            </a:pPr>
            <a:r>
              <a:rPr lang="en-US" sz="2400" b="1">
                <a:solidFill>
                  <a:schemeClr val="tx1"/>
                </a:solidFill>
              </a:rPr>
              <a:t>New this year: Simplified Extracurricular report</a:t>
            </a:r>
          </a:p>
          <a:p>
            <a:pPr marL="200025" lvl="1" indent="0">
              <a:lnSpc>
                <a:spcPct val="90000"/>
              </a:lnSpc>
              <a:buClr>
                <a:srgbClr val="333F50"/>
              </a:buClr>
              <a:buNone/>
            </a:pPr>
            <a:endParaRPr lang="en-US" sz="2000">
              <a:solidFill>
                <a:srgbClr val="333F50"/>
              </a:solidFill>
              <a:ea typeface="Calibri Light"/>
              <a:cs typeface="Calibri Light"/>
            </a:endParaRPr>
          </a:p>
        </p:txBody>
      </p:sp>
    </p:spTree>
    <p:extLst>
      <p:ext uri="{BB962C8B-B14F-4D97-AF65-F5344CB8AC3E}">
        <p14:creationId xmlns:p14="http://schemas.microsoft.com/office/powerpoint/2010/main" val="1615477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ECC4-89B6-A078-F172-6DD1A13F07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333E5-9BF8-DC89-0CAD-94EE9AD58EA9}"/>
              </a:ext>
            </a:extLst>
          </p:cNvPr>
          <p:cNvSpPr>
            <a:spLocks noGrp="1"/>
          </p:cNvSpPr>
          <p:nvPr>
            <p:ph idx="1"/>
          </p:nvPr>
        </p:nvSpPr>
        <p:spPr/>
        <p:txBody>
          <a:bodyPr>
            <a:normAutofit/>
          </a:bodyPr>
          <a:lstStyle/>
          <a:p>
            <a:pPr marL="0" indent="0" algn="ctr">
              <a:buNone/>
            </a:pPr>
            <a:endParaRPr lang="en-CA" sz="5400" b="1"/>
          </a:p>
          <a:p>
            <a:pPr marL="0" indent="0" algn="ctr">
              <a:buNone/>
            </a:pPr>
            <a:r>
              <a:rPr lang="en-CA" sz="5400" b="1"/>
              <a:t>Questions?</a:t>
            </a:r>
            <a:endParaRPr lang="en-US" sz="5400" b="1"/>
          </a:p>
        </p:txBody>
      </p:sp>
      <p:sp>
        <p:nvSpPr>
          <p:cNvPr id="4" name="Slide Number Placeholder 3">
            <a:extLst>
              <a:ext uri="{FF2B5EF4-FFF2-40B4-BE49-F238E27FC236}">
                <a16:creationId xmlns:a16="http://schemas.microsoft.com/office/drawing/2014/main" id="{AC09C47A-EF57-D23D-368D-8963735EB95E}"/>
              </a:ext>
            </a:extLst>
          </p:cNvPr>
          <p:cNvSpPr>
            <a:spLocks noGrp="1"/>
          </p:cNvSpPr>
          <p:nvPr>
            <p:ph type="sldNum" sz="quarter" idx="12"/>
          </p:nvPr>
        </p:nvSpPr>
        <p:spPr/>
        <p:txBody>
          <a:bodyPr/>
          <a:lstStyle/>
          <a:p>
            <a:fld id="{CC712354-B87A-C643-A32E-40CC1505842A}" type="slidenum">
              <a:rPr lang="en-US" smtClean="0"/>
              <a:pPr/>
              <a:t>37</a:t>
            </a:fld>
            <a:endParaRPr lang="en-US"/>
          </a:p>
        </p:txBody>
      </p:sp>
    </p:spTree>
    <p:extLst>
      <p:ext uri="{BB962C8B-B14F-4D97-AF65-F5344CB8AC3E}">
        <p14:creationId xmlns:p14="http://schemas.microsoft.com/office/powerpoint/2010/main" val="2486911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Important Dates</a:t>
            </a:r>
          </a:p>
        </p:txBody>
      </p:sp>
      <p:sp>
        <p:nvSpPr>
          <p:cNvPr id="6" name="Content Placeholder 5"/>
          <p:cNvSpPr>
            <a:spLocks noGrp="1"/>
          </p:cNvSpPr>
          <p:nvPr>
            <p:ph idx="1"/>
          </p:nvPr>
        </p:nvSpPr>
        <p:spPr>
          <a:xfrm>
            <a:off x="838199" y="1900441"/>
            <a:ext cx="10515600" cy="4034264"/>
          </a:xfrm>
        </p:spPr>
        <p:txBody>
          <a:bodyPr>
            <a:noAutofit/>
          </a:bodyPr>
          <a:lstStyle/>
          <a:p>
            <a:pPr marL="0" indent="0">
              <a:spcAft>
                <a:spcPts val="0"/>
              </a:spcAft>
              <a:buNone/>
            </a:pPr>
            <a:r>
              <a:rPr lang="en-CA" sz="2400" b="1"/>
              <a:t> </a:t>
            </a:r>
            <a:endParaRPr lang="en-CA" sz="2400">
              <a:solidFill>
                <a:srgbClr val="333F50"/>
              </a:solidFill>
            </a:endParaRPr>
          </a:p>
        </p:txBody>
      </p:sp>
      <p:sp>
        <p:nvSpPr>
          <p:cNvPr id="4" name="Slide Number Placeholder 3"/>
          <p:cNvSpPr>
            <a:spLocks noGrp="1"/>
          </p:cNvSpPr>
          <p:nvPr>
            <p:ph type="sldNum" sz="quarter" idx="4294967295"/>
          </p:nvPr>
        </p:nvSpPr>
        <p:spPr>
          <a:xfrm>
            <a:off x="11155363" y="6267450"/>
            <a:ext cx="1036637" cy="365125"/>
          </a:xfrm>
        </p:spPr>
        <p:txBody>
          <a:bodyPr/>
          <a:lstStyle/>
          <a:p>
            <a:fld id="{CC712354-B87A-C643-A32E-40CC1505842A}" type="slidenum">
              <a:rPr lang="en-US" smtClean="0"/>
              <a:pPr/>
              <a:t>38</a:t>
            </a:fld>
            <a:endParaRPr lang="en-US"/>
          </a:p>
        </p:txBody>
      </p:sp>
      <p:cxnSp>
        <p:nvCxnSpPr>
          <p:cNvPr id="10" name="Straight Connector 9">
            <a:extLst>
              <a:ext uri="{FF2B5EF4-FFF2-40B4-BE49-F238E27FC236}">
                <a16:creationId xmlns:a16="http://schemas.microsoft.com/office/drawing/2014/main" id="{E352E545-BC6E-40B0-A243-354F7E8858C1}"/>
              </a:ext>
            </a:extLst>
          </p:cNvPr>
          <p:cNvCxnSpPr>
            <a:cxnSpLocks/>
          </p:cNvCxnSpPr>
          <p:nvPr/>
        </p:nvCxnSpPr>
        <p:spPr bwMode="auto">
          <a:xfrm>
            <a:off x="2721085" y="2089437"/>
            <a:ext cx="0" cy="3674521"/>
          </a:xfrm>
          <a:prstGeom prst="line">
            <a:avLst/>
          </a:prstGeom>
          <a:solidFill>
            <a:srgbClr val="E5E5CC"/>
          </a:solidFill>
          <a:ln w="6350" cap="flat" cmpd="sng" algn="ctr">
            <a:solidFill>
              <a:schemeClr val="accent6">
                <a:lumMod val="60000"/>
                <a:lumOff val="40000"/>
              </a:schemeClr>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EACF8DF3-79FA-40BC-9921-194DA7229881}"/>
              </a:ext>
            </a:extLst>
          </p:cNvPr>
          <p:cNvSpPr txBox="1"/>
          <p:nvPr/>
        </p:nvSpPr>
        <p:spPr>
          <a:xfrm>
            <a:off x="3050498" y="2131795"/>
            <a:ext cx="8769540" cy="461665"/>
          </a:xfrm>
          <a:prstGeom prst="rect">
            <a:avLst/>
          </a:prstGeom>
          <a:noFill/>
        </p:spPr>
        <p:txBody>
          <a:bodyPr wrap="square" rtlCol="0">
            <a:spAutoFit/>
          </a:bodyPr>
          <a:lstStyle/>
          <a:p>
            <a:r>
              <a:rPr lang="fr-FR" sz="2400"/>
              <a:t>Transportation Joint Plan Drop-in Session #1</a:t>
            </a:r>
          </a:p>
        </p:txBody>
      </p:sp>
      <p:sp>
        <p:nvSpPr>
          <p:cNvPr id="13" name="TextBox 12">
            <a:extLst>
              <a:ext uri="{FF2B5EF4-FFF2-40B4-BE49-F238E27FC236}">
                <a16:creationId xmlns:a16="http://schemas.microsoft.com/office/drawing/2014/main" id="{271D9FEA-C077-4AC1-B981-40313BE1F839}"/>
              </a:ext>
            </a:extLst>
          </p:cNvPr>
          <p:cNvSpPr txBox="1"/>
          <p:nvPr/>
        </p:nvSpPr>
        <p:spPr>
          <a:xfrm>
            <a:off x="3050498" y="3655819"/>
            <a:ext cx="8612166" cy="461665"/>
          </a:xfrm>
          <a:prstGeom prst="rect">
            <a:avLst/>
          </a:prstGeom>
          <a:noFill/>
        </p:spPr>
        <p:txBody>
          <a:bodyPr wrap="square" lIns="91440" tIns="45720" rIns="91440" bIns="45720" rtlCol="0" anchor="t">
            <a:spAutoFit/>
          </a:bodyPr>
          <a:lstStyle/>
          <a:p>
            <a:r>
              <a:rPr lang="en-US" sz="2400"/>
              <a:t>2025/2026 Joint Plan submission deadline (joint sign off required)</a:t>
            </a:r>
            <a:endParaRPr lang="en-CA" sz="2400"/>
          </a:p>
        </p:txBody>
      </p:sp>
      <p:sp>
        <p:nvSpPr>
          <p:cNvPr id="15" name="TextBox 14">
            <a:extLst>
              <a:ext uri="{FF2B5EF4-FFF2-40B4-BE49-F238E27FC236}">
                <a16:creationId xmlns:a16="http://schemas.microsoft.com/office/drawing/2014/main" id="{581A5E6B-B598-4051-8672-D2759B7F7A2A}"/>
              </a:ext>
            </a:extLst>
          </p:cNvPr>
          <p:cNvSpPr txBox="1"/>
          <p:nvPr/>
        </p:nvSpPr>
        <p:spPr>
          <a:xfrm>
            <a:off x="3050498" y="4417831"/>
            <a:ext cx="8941580" cy="461665"/>
          </a:xfrm>
          <a:prstGeom prst="rect">
            <a:avLst/>
          </a:prstGeom>
          <a:noFill/>
        </p:spPr>
        <p:txBody>
          <a:bodyPr wrap="square" rtlCol="0">
            <a:spAutoFit/>
          </a:bodyPr>
          <a:lstStyle/>
          <a:p>
            <a:r>
              <a:rPr lang="en-CA" sz="2400"/>
              <a:t>Approval letters sent out </a:t>
            </a:r>
          </a:p>
        </p:txBody>
      </p:sp>
      <p:sp>
        <p:nvSpPr>
          <p:cNvPr id="2" name="TextBox 1">
            <a:extLst>
              <a:ext uri="{FF2B5EF4-FFF2-40B4-BE49-F238E27FC236}">
                <a16:creationId xmlns:a16="http://schemas.microsoft.com/office/drawing/2014/main" id="{99BC5973-4524-407E-8DEF-EEFAC969D98C}"/>
              </a:ext>
            </a:extLst>
          </p:cNvPr>
          <p:cNvSpPr txBox="1"/>
          <p:nvPr/>
        </p:nvSpPr>
        <p:spPr>
          <a:xfrm>
            <a:off x="798312" y="4446433"/>
            <a:ext cx="1267828" cy="461665"/>
          </a:xfrm>
          <a:prstGeom prst="rect">
            <a:avLst/>
          </a:prstGeom>
          <a:noFill/>
        </p:spPr>
        <p:txBody>
          <a:bodyPr wrap="square" rtlCol="0">
            <a:spAutoFit/>
          </a:bodyPr>
          <a:lstStyle/>
          <a:p>
            <a:r>
              <a:rPr lang="en-CA" sz="2400" b="1">
                <a:latin typeface="+mj-lt"/>
              </a:rPr>
              <a:t>Fall 2025</a:t>
            </a:r>
            <a:endParaRPr lang="en-CA" sz="2400"/>
          </a:p>
        </p:txBody>
      </p:sp>
      <p:sp>
        <p:nvSpPr>
          <p:cNvPr id="7" name="TextBox 6">
            <a:extLst>
              <a:ext uri="{FF2B5EF4-FFF2-40B4-BE49-F238E27FC236}">
                <a16:creationId xmlns:a16="http://schemas.microsoft.com/office/drawing/2014/main" id="{C8F0DD4D-88EC-FD44-3492-E6FFCFC5973B}"/>
              </a:ext>
            </a:extLst>
          </p:cNvPr>
          <p:cNvSpPr txBox="1"/>
          <p:nvPr/>
        </p:nvSpPr>
        <p:spPr>
          <a:xfrm>
            <a:off x="472780" y="5190782"/>
            <a:ext cx="1918893" cy="461665"/>
          </a:xfrm>
          <a:prstGeom prst="rect">
            <a:avLst/>
          </a:prstGeom>
          <a:noFill/>
        </p:spPr>
        <p:txBody>
          <a:bodyPr wrap="square" rtlCol="0">
            <a:spAutoFit/>
          </a:bodyPr>
          <a:lstStyle/>
          <a:p>
            <a:r>
              <a:rPr lang="en-CA" sz="2400" b="1">
                <a:latin typeface="+mj-lt"/>
              </a:rPr>
              <a:t>September 30</a:t>
            </a:r>
            <a:endParaRPr lang="en-CA" sz="2400"/>
          </a:p>
        </p:txBody>
      </p:sp>
      <p:sp>
        <p:nvSpPr>
          <p:cNvPr id="8" name="TextBox 7">
            <a:extLst>
              <a:ext uri="{FF2B5EF4-FFF2-40B4-BE49-F238E27FC236}">
                <a16:creationId xmlns:a16="http://schemas.microsoft.com/office/drawing/2014/main" id="{013C8C33-E518-A034-1AB7-FF7C96F5253A}"/>
              </a:ext>
            </a:extLst>
          </p:cNvPr>
          <p:cNvSpPr txBox="1"/>
          <p:nvPr/>
        </p:nvSpPr>
        <p:spPr>
          <a:xfrm>
            <a:off x="3050498" y="5179841"/>
            <a:ext cx="8941580" cy="461665"/>
          </a:xfrm>
          <a:prstGeom prst="rect">
            <a:avLst/>
          </a:prstGeom>
          <a:noFill/>
        </p:spPr>
        <p:txBody>
          <a:bodyPr wrap="square" rtlCol="0">
            <a:spAutoFit/>
          </a:bodyPr>
          <a:lstStyle/>
          <a:p>
            <a:r>
              <a:rPr lang="en-CA" sz="2400"/>
              <a:t>School district financial statements due to the Ministry</a:t>
            </a:r>
          </a:p>
        </p:txBody>
      </p:sp>
      <p:sp>
        <p:nvSpPr>
          <p:cNvPr id="3" name="TextBox 2">
            <a:extLst>
              <a:ext uri="{FF2B5EF4-FFF2-40B4-BE49-F238E27FC236}">
                <a16:creationId xmlns:a16="http://schemas.microsoft.com/office/drawing/2014/main" id="{FDF87361-11B7-0C59-7E0A-AE0FC4E52695}"/>
              </a:ext>
            </a:extLst>
          </p:cNvPr>
          <p:cNvSpPr txBox="1"/>
          <p:nvPr/>
        </p:nvSpPr>
        <p:spPr>
          <a:xfrm>
            <a:off x="931701" y="2199007"/>
            <a:ext cx="1001051" cy="461665"/>
          </a:xfrm>
          <a:prstGeom prst="rect">
            <a:avLst/>
          </a:prstGeom>
          <a:noFill/>
        </p:spPr>
        <p:txBody>
          <a:bodyPr wrap="square" rtlCol="0">
            <a:spAutoFit/>
          </a:bodyPr>
          <a:lstStyle/>
          <a:p>
            <a:r>
              <a:rPr lang="en-CA" sz="2400" b="1">
                <a:latin typeface="+mj-lt"/>
              </a:rPr>
              <a:t>April 1</a:t>
            </a:r>
          </a:p>
        </p:txBody>
      </p:sp>
      <p:sp>
        <p:nvSpPr>
          <p:cNvPr id="12" name="TextBox 11">
            <a:extLst>
              <a:ext uri="{FF2B5EF4-FFF2-40B4-BE49-F238E27FC236}">
                <a16:creationId xmlns:a16="http://schemas.microsoft.com/office/drawing/2014/main" id="{30337851-5C6A-60F6-D068-6D4A28234A71}"/>
              </a:ext>
            </a:extLst>
          </p:cNvPr>
          <p:cNvSpPr txBox="1"/>
          <p:nvPr/>
        </p:nvSpPr>
        <p:spPr>
          <a:xfrm>
            <a:off x="864390" y="2943356"/>
            <a:ext cx="1135672" cy="476042"/>
          </a:xfrm>
          <a:prstGeom prst="rect">
            <a:avLst/>
          </a:prstGeom>
          <a:noFill/>
        </p:spPr>
        <p:txBody>
          <a:bodyPr wrap="square" rtlCol="0">
            <a:spAutoFit/>
          </a:bodyPr>
          <a:lstStyle/>
          <a:p>
            <a:r>
              <a:rPr lang="en-CA" sz="2400" b="1">
                <a:latin typeface="+mj-lt"/>
              </a:rPr>
              <a:t>April 29</a:t>
            </a:r>
            <a:endParaRPr lang="en-CA" sz="2400"/>
          </a:p>
        </p:txBody>
      </p:sp>
      <p:sp>
        <p:nvSpPr>
          <p:cNvPr id="16" name="TextBox 15">
            <a:extLst>
              <a:ext uri="{FF2B5EF4-FFF2-40B4-BE49-F238E27FC236}">
                <a16:creationId xmlns:a16="http://schemas.microsoft.com/office/drawing/2014/main" id="{6001A019-0CF4-63E7-BBB8-872B09446F66}"/>
              </a:ext>
            </a:extLst>
          </p:cNvPr>
          <p:cNvSpPr txBox="1"/>
          <p:nvPr/>
        </p:nvSpPr>
        <p:spPr>
          <a:xfrm>
            <a:off x="864390" y="3702083"/>
            <a:ext cx="1135672" cy="461665"/>
          </a:xfrm>
          <a:prstGeom prst="rect">
            <a:avLst/>
          </a:prstGeom>
          <a:noFill/>
        </p:spPr>
        <p:txBody>
          <a:bodyPr wrap="square" rtlCol="0">
            <a:spAutoFit/>
          </a:bodyPr>
          <a:lstStyle/>
          <a:p>
            <a:r>
              <a:rPr lang="en-CA" sz="2400" b="1">
                <a:latin typeface="+mj-lt"/>
              </a:rPr>
              <a:t>May 16</a:t>
            </a:r>
            <a:endParaRPr lang="en-CA" sz="2400"/>
          </a:p>
        </p:txBody>
      </p:sp>
      <p:sp>
        <p:nvSpPr>
          <p:cNvPr id="17" name="TextBox 16">
            <a:extLst>
              <a:ext uri="{FF2B5EF4-FFF2-40B4-BE49-F238E27FC236}">
                <a16:creationId xmlns:a16="http://schemas.microsoft.com/office/drawing/2014/main" id="{985239BA-2BB9-5F30-F7AA-EB7184F73BD4}"/>
              </a:ext>
            </a:extLst>
          </p:cNvPr>
          <p:cNvSpPr txBox="1"/>
          <p:nvPr/>
        </p:nvSpPr>
        <p:spPr>
          <a:xfrm>
            <a:off x="3050498" y="2893807"/>
            <a:ext cx="8769540" cy="461665"/>
          </a:xfrm>
          <a:prstGeom prst="rect">
            <a:avLst/>
          </a:prstGeom>
          <a:noFill/>
        </p:spPr>
        <p:txBody>
          <a:bodyPr wrap="square" rtlCol="0">
            <a:spAutoFit/>
          </a:bodyPr>
          <a:lstStyle/>
          <a:p>
            <a:r>
              <a:rPr lang="fr-FR" sz="2400"/>
              <a:t>Transportation Joint Plan Drop-in Session #2</a:t>
            </a:r>
          </a:p>
        </p:txBody>
      </p:sp>
    </p:spTree>
    <p:extLst>
      <p:ext uri="{BB962C8B-B14F-4D97-AF65-F5344CB8AC3E}">
        <p14:creationId xmlns:p14="http://schemas.microsoft.com/office/powerpoint/2010/main" val="3152109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89466-F92D-E543-80CF-F6B4E00558D5}"/>
              </a:ext>
            </a:extLst>
          </p:cNvPr>
          <p:cNvSpPr>
            <a:spLocks noGrp="1"/>
          </p:cNvSpPr>
          <p:nvPr>
            <p:ph type="title"/>
          </p:nvPr>
        </p:nvSpPr>
        <p:spPr/>
        <p:txBody>
          <a:bodyPr/>
          <a:lstStyle/>
          <a:p>
            <a:r>
              <a:rPr lang="en-US"/>
              <a:t>Questions and Closing Remarks</a:t>
            </a:r>
          </a:p>
        </p:txBody>
      </p:sp>
      <p:sp>
        <p:nvSpPr>
          <p:cNvPr id="3" name="Content Placeholder 2">
            <a:extLst>
              <a:ext uri="{FF2B5EF4-FFF2-40B4-BE49-F238E27FC236}">
                <a16:creationId xmlns:a16="http://schemas.microsoft.com/office/drawing/2014/main" id="{7EE080AC-4490-ED4B-9BE6-9C24874F7E6C}"/>
              </a:ext>
            </a:extLst>
          </p:cNvPr>
          <p:cNvSpPr>
            <a:spLocks noGrp="1"/>
          </p:cNvSpPr>
          <p:nvPr>
            <p:ph idx="1"/>
          </p:nvPr>
        </p:nvSpPr>
        <p:spPr>
          <a:xfrm>
            <a:off x="567613" y="1834365"/>
            <a:ext cx="10515600" cy="1077218"/>
          </a:xfrm>
        </p:spPr>
        <p:txBody>
          <a:bodyPr>
            <a:normAutofit/>
          </a:bodyPr>
          <a:lstStyle/>
          <a:p>
            <a:pPr marL="0" indent="0">
              <a:buNone/>
            </a:pPr>
            <a:r>
              <a:rPr lang="en-CA" sz="2400">
                <a:solidFill>
                  <a:schemeClr val="tx1"/>
                </a:solidFill>
              </a:rPr>
              <a:t>For questions about First Nation Student Joint Transportation Plan requirements or related materials: </a:t>
            </a:r>
            <a:endParaRPr lang="en-US" sz="2400">
              <a:solidFill>
                <a:schemeClr val="tx1"/>
              </a:solidFill>
            </a:endParaRPr>
          </a:p>
          <a:p>
            <a:pPr lvl="3"/>
            <a:endParaRPr lang="en-US"/>
          </a:p>
          <a:p>
            <a:pPr lvl="8"/>
            <a:endParaRPr lang="en-US"/>
          </a:p>
          <a:p>
            <a:pPr lvl="6"/>
            <a:endParaRPr lang="en-US"/>
          </a:p>
          <a:p>
            <a:pPr marL="0" indent="0" algn="ctr">
              <a:buNone/>
            </a:pPr>
            <a:endParaRPr lang="en-US" sz="2600">
              <a:solidFill>
                <a:srgbClr val="333F50"/>
              </a:solidFill>
            </a:endParaRP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3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7C2F62-374C-4BDF-B7EF-DF96D5639155}" type="slidenum">
              <a:rPr lang="en-CA" smtClean="0"/>
              <a:pPr/>
              <a:t>39</a:t>
            </a:fld>
            <a:endParaRPr lang="en-US"/>
          </a:p>
        </p:txBody>
      </p:sp>
      <p:sp>
        <p:nvSpPr>
          <p:cNvPr id="5" name="TextBox 4"/>
          <p:cNvSpPr txBox="1"/>
          <p:nvPr/>
        </p:nvSpPr>
        <p:spPr>
          <a:xfrm>
            <a:off x="6030" y="3557863"/>
            <a:ext cx="7331396" cy="2262158"/>
          </a:xfrm>
          <a:prstGeom prst="rect">
            <a:avLst/>
          </a:prstGeom>
          <a:noFill/>
        </p:spPr>
        <p:txBody>
          <a:bodyPr wrap="square" lIns="91440" tIns="45720" rIns="91440" bIns="45720" numCol="2" rtlCol="0" anchor="t">
            <a:spAutoFit/>
          </a:bodyPr>
          <a:lstStyle/>
          <a:p>
            <a:pPr algn="ctr"/>
            <a:r>
              <a:rPr lang="en-CA" sz="2400">
                <a:latin typeface="+mj-lt"/>
              </a:rPr>
              <a:t>Funding &amp; Financial Accountability Ministry of Education and Child Care</a:t>
            </a:r>
            <a:endParaRPr lang="en-CA" sz="2400">
              <a:latin typeface="+mj-lt"/>
              <a:ea typeface="Calibri Light"/>
              <a:cs typeface="Calibri Light"/>
            </a:endParaRPr>
          </a:p>
          <a:p>
            <a:pPr algn="ctr"/>
            <a:r>
              <a:rPr lang="en-CA" sz="2400" u="sng">
                <a:latin typeface="+mj-lt"/>
              </a:rPr>
              <a:t>BCTEA@gov.bc.ca  </a:t>
            </a:r>
            <a:br>
              <a:rPr lang="en-CA" sz="1600">
                <a:latin typeface="+mj-lt"/>
              </a:rPr>
            </a:br>
            <a:endParaRPr lang="en-CA" sz="1600">
              <a:latin typeface="+mj-lt"/>
            </a:endParaRPr>
          </a:p>
          <a:p>
            <a:pPr algn="ctr">
              <a:spcAft>
                <a:spcPts val="600"/>
              </a:spcAft>
            </a:pPr>
            <a:r>
              <a:rPr lang="en-CA" sz="2400" b="1">
                <a:solidFill>
                  <a:srgbClr val="333F50"/>
                </a:solidFill>
                <a:latin typeface="+mj-lt"/>
              </a:rPr>
              <a:t> </a:t>
            </a:r>
            <a:endParaRPr lang="en-CA" sz="2000">
              <a:latin typeface="+mj-lt"/>
            </a:endParaRPr>
          </a:p>
        </p:txBody>
      </p:sp>
      <p:sp>
        <p:nvSpPr>
          <p:cNvPr id="8" name="TextBox 7">
            <a:extLst>
              <a:ext uri="{FF2B5EF4-FFF2-40B4-BE49-F238E27FC236}">
                <a16:creationId xmlns:a16="http://schemas.microsoft.com/office/drawing/2014/main" id="{910456F3-D43B-4FC9-B0FF-4BD986AF905A}"/>
              </a:ext>
            </a:extLst>
          </p:cNvPr>
          <p:cNvSpPr txBox="1"/>
          <p:nvPr/>
        </p:nvSpPr>
        <p:spPr>
          <a:xfrm>
            <a:off x="7943365" y="4269583"/>
            <a:ext cx="704850" cy="415498"/>
          </a:xfrm>
          <a:prstGeom prst="rect">
            <a:avLst/>
          </a:prstGeom>
          <a:noFill/>
        </p:spPr>
        <p:txBody>
          <a:bodyPr wrap="square" numCol="2" rtlCol="0">
            <a:spAutoFit/>
          </a:bodyPr>
          <a:lstStyle/>
          <a:p>
            <a:pPr algn="ctr">
              <a:spcAft>
                <a:spcPts val="600"/>
              </a:spcAft>
            </a:pPr>
            <a:r>
              <a:rPr lang="en-CA" sz="1600" b="1">
                <a:latin typeface="+mj-lt"/>
              </a:rPr>
              <a:t>OR</a:t>
            </a:r>
            <a:endParaRPr lang="en-US" sz="2400" b="1">
              <a:latin typeface="+mj-lt"/>
            </a:endParaRPr>
          </a:p>
        </p:txBody>
      </p:sp>
      <p:sp>
        <p:nvSpPr>
          <p:cNvPr id="9" name="TextBox 8">
            <a:extLst>
              <a:ext uri="{FF2B5EF4-FFF2-40B4-BE49-F238E27FC236}">
                <a16:creationId xmlns:a16="http://schemas.microsoft.com/office/drawing/2014/main" id="{7EDED423-FEDF-473D-A50A-92888E159A1C}"/>
              </a:ext>
            </a:extLst>
          </p:cNvPr>
          <p:cNvSpPr txBox="1"/>
          <p:nvPr/>
        </p:nvSpPr>
        <p:spPr>
          <a:xfrm>
            <a:off x="9206374" y="3783379"/>
            <a:ext cx="6736667" cy="1569660"/>
          </a:xfrm>
          <a:prstGeom prst="rect">
            <a:avLst/>
          </a:prstGeom>
          <a:noFill/>
        </p:spPr>
        <p:txBody>
          <a:bodyPr wrap="square" numCol="2" rtlCol="0">
            <a:spAutoFit/>
          </a:bodyPr>
          <a:lstStyle/>
          <a:p>
            <a:pPr algn="ctr"/>
            <a:r>
              <a:rPr lang="en-CA" sz="2400">
                <a:latin typeface="+mj-lt"/>
              </a:rPr>
              <a:t>Indigenous Services Canada</a:t>
            </a:r>
          </a:p>
          <a:p>
            <a:pPr algn="ctr"/>
            <a:r>
              <a:rPr lang="en-CA" sz="2400">
                <a:latin typeface="+mj-lt"/>
              </a:rPr>
              <a:t>BC Education Mailbox</a:t>
            </a:r>
          </a:p>
          <a:p>
            <a:pPr algn="ctr"/>
            <a:r>
              <a:rPr lang="en-US" sz="2400">
                <a:latin typeface="+mj-lt"/>
                <a:hlinkClick r:id="rId3">
                  <a:extLst>
                    <a:ext uri="{A12FA001-AC4F-418D-AE19-62706E023703}">
                      <ahyp:hlinkClr xmlns:ahyp="http://schemas.microsoft.com/office/drawing/2018/hyperlinkcolor" val="tx"/>
                    </a:ext>
                  </a:extLst>
                </a:hlinkClick>
              </a:rPr>
              <a:t>bceducation@sac-isc.gc.ca</a:t>
            </a:r>
            <a:endParaRPr lang="en-CA" sz="2400">
              <a:latin typeface="+mj-lt"/>
            </a:endParaRPr>
          </a:p>
          <a:p>
            <a:pPr algn="ctr"/>
            <a:r>
              <a:rPr lang="en-CA" sz="2400">
                <a:latin typeface="+mj-lt"/>
              </a:rPr>
              <a:t> </a:t>
            </a:r>
          </a:p>
          <a:p>
            <a:pPr algn="ctr">
              <a:spcAft>
                <a:spcPts val="600"/>
              </a:spcAft>
            </a:pPr>
            <a:r>
              <a:rPr lang="en-CA" sz="2400" b="1">
                <a:solidFill>
                  <a:srgbClr val="333F50"/>
                </a:solidFill>
                <a:latin typeface="+mj-lt"/>
              </a:rPr>
              <a:t> </a:t>
            </a:r>
            <a:endParaRPr lang="en-CA" sz="2000">
              <a:latin typeface="+mj-lt"/>
            </a:endParaRPr>
          </a:p>
        </p:txBody>
      </p:sp>
      <p:sp>
        <p:nvSpPr>
          <p:cNvPr id="6" name="TextBox 5">
            <a:extLst>
              <a:ext uri="{FF2B5EF4-FFF2-40B4-BE49-F238E27FC236}">
                <a16:creationId xmlns:a16="http://schemas.microsoft.com/office/drawing/2014/main" id="{F7D9E978-4C82-0770-AADC-2717CC208653}"/>
              </a:ext>
            </a:extLst>
          </p:cNvPr>
          <p:cNvSpPr txBox="1"/>
          <p:nvPr/>
        </p:nvSpPr>
        <p:spPr>
          <a:xfrm>
            <a:off x="4949915" y="3709802"/>
            <a:ext cx="5610999" cy="1938992"/>
          </a:xfrm>
          <a:prstGeom prst="rect">
            <a:avLst/>
          </a:prstGeom>
          <a:noFill/>
        </p:spPr>
        <p:txBody>
          <a:bodyPr wrap="square" lIns="91440" tIns="45720" rIns="91440" bIns="45720" numCol="2" rtlCol="0" anchor="t">
            <a:spAutoFit/>
          </a:bodyPr>
          <a:lstStyle/>
          <a:p>
            <a:pPr algn="ctr"/>
            <a:r>
              <a:rPr lang="en-CA" sz="2400">
                <a:latin typeface="+mj-lt"/>
              </a:rPr>
              <a:t>First Nations Education Steering Committee</a:t>
            </a:r>
          </a:p>
          <a:p>
            <a:pPr algn="ctr"/>
            <a:r>
              <a:rPr lang="en-CA" sz="2400" u="sng">
                <a:latin typeface="+mj-lt"/>
              </a:rPr>
              <a:t>BCTEA@fnesc.ca</a:t>
            </a:r>
            <a:br>
              <a:rPr lang="en-CA" sz="2400">
                <a:latin typeface="+mj-lt"/>
              </a:rPr>
            </a:br>
            <a:endParaRPr lang="en-CA" sz="2400">
              <a:latin typeface="+mj-lt"/>
            </a:endParaRPr>
          </a:p>
          <a:p>
            <a:pPr algn="ctr">
              <a:spcAft>
                <a:spcPts val="600"/>
              </a:spcAft>
            </a:pPr>
            <a:r>
              <a:rPr lang="en-CA" sz="2400" b="1">
                <a:solidFill>
                  <a:srgbClr val="333F50"/>
                </a:solidFill>
                <a:latin typeface="+mj-lt"/>
              </a:rPr>
              <a:t> </a:t>
            </a:r>
            <a:endParaRPr lang="en-CA" sz="2000">
              <a:latin typeface="+mj-lt"/>
            </a:endParaRPr>
          </a:p>
        </p:txBody>
      </p:sp>
      <p:sp>
        <p:nvSpPr>
          <p:cNvPr id="11" name="TextBox 10">
            <a:extLst>
              <a:ext uri="{FF2B5EF4-FFF2-40B4-BE49-F238E27FC236}">
                <a16:creationId xmlns:a16="http://schemas.microsoft.com/office/drawing/2014/main" id="{5981D400-64B3-C473-73FF-F72EA36A8029}"/>
              </a:ext>
            </a:extLst>
          </p:cNvPr>
          <p:cNvSpPr txBox="1"/>
          <p:nvPr/>
        </p:nvSpPr>
        <p:spPr>
          <a:xfrm>
            <a:off x="6487882" y="3071838"/>
            <a:ext cx="3420232" cy="461665"/>
          </a:xfrm>
          <a:prstGeom prst="rect">
            <a:avLst/>
          </a:prstGeom>
          <a:noFill/>
        </p:spPr>
        <p:txBody>
          <a:bodyPr wrap="none" rtlCol="0">
            <a:spAutoFit/>
          </a:bodyPr>
          <a:lstStyle/>
          <a:p>
            <a:r>
              <a:rPr lang="en-CA" sz="2400"/>
              <a:t>First Nations may contact:</a:t>
            </a:r>
            <a:endParaRPr lang="en-US" sz="2400"/>
          </a:p>
        </p:txBody>
      </p:sp>
      <p:sp>
        <p:nvSpPr>
          <p:cNvPr id="12" name="TextBox 11">
            <a:extLst>
              <a:ext uri="{FF2B5EF4-FFF2-40B4-BE49-F238E27FC236}">
                <a16:creationId xmlns:a16="http://schemas.microsoft.com/office/drawing/2014/main" id="{9EB6DB21-E5AA-6CD6-03A7-C93FA814A98B}"/>
              </a:ext>
            </a:extLst>
          </p:cNvPr>
          <p:cNvSpPr txBox="1"/>
          <p:nvPr/>
        </p:nvSpPr>
        <p:spPr>
          <a:xfrm>
            <a:off x="236068" y="3071839"/>
            <a:ext cx="3736151" cy="461665"/>
          </a:xfrm>
          <a:prstGeom prst="rect">
            <a:avLst/>
          </a:prstGeom>
          <a:noFill/>
        </p:spPr>
        <p:txBody>
          <a:bodyPr wrap="none" rtlCol="0">
            <a:spAutoFit/>
          </a:bodyPr>
          <a:lstStyle/>
          <a:p>
            <a:r>
              <a:rPr lang="en-CA" sz="2400"/>
              <a:t>School districts may contact:</a:t>
            </a:r>
            <a:endParaRPr lang="en-US" sz="2400"/>
          </a:p>
        </p:txBody>
      </p:sp>
    </p:spTree>
    <p:extLst>
      <p:ext uri="{BB962C8B-B14F-4D97-AF65-F5344CB8AC3E}">
        <p14:creationId xmlns:p14="http://schemas.microsoft.com/office/powerpoint/2010/main" val="3371515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Meeting Procedures and Resources</a:t>
            </a:r>
          </a:p>
        </p:txBody>
      </p:sp>
      <p:sp>
        <p:nvSpPr>
          <p:cNvPr id="6" name="Content Placeholder 5"/>
          <p:cNvSpPr>
            <a:spLocks noGrp="1"/>
          </p:cNvSpPr>
          <p:nvPr>
            <p:ph idx="1"/>
          </p:nvPr>
        </p:nvSpPr>
        <p:spPr>
          <a:xfrm>
            <a:off x="838200" y="2055476"/>
            <a:ext cx="10781371" cy="4034264"/>
          </a:xfrm>
        </p:spPr>
        <p:txBody>
          <a:bodyPr>
            <a:noAutofit/>
          </a:bodyPr>
          <a:lstStyle/>
          <a:p>
            <a:pPr>
              <a:lnSpc>
                <a:spcPct val="100000"/>
              </a:lnSpc>
              <a:spcAft>
                <a:spcPts val="600"/>
              </a:spcAft>
              <a:buClr>
                <a:srgbClr val="332450"/>
              </a:buClr>
            </a:pPr>
            <a:r>
              <a:rPr lang="en-US" sz="2600">
                <a:solidFill>
                  <a:schemeClr val="tx1"/>
                </a:solidFill>
              </a:rPr>
              <a:t>Each participant received a Zoom participant guide and meeting material</a:t>
            </a:r>
          </a:p>
          <a:p>
            <a:pPr>
              <a:lnSpc>
                <a:spcPct val="100000"/>
              </a:lnSpc>
              <a:spcAft>
                <a:spcPts val="600"/>
              </a:spcAft>
              <a:buClr>
                <a:srgbClr val="332450"/>
              </a:buClr>
            </a:pPr>
            <a:r>
              <a:rPr lang="en-CA" sz="2600">
                <a:solidFill>
                  <a:schemeClr val="tx1"/>
                </a:solidFill>
              </a:rPr>
              <a:t>Please display your </a:t>
            </a:r>
            <a:r>
              <a:rPr lang="en-US" sz="2600">
                <a:solidFill>
                  <a:schemeClr val="tx1"/>
                </a:solidFill>
              </a:rPr>
              <a:t>full name and First Nation or school district number </a:t>
            </a:r>
            <a:r>
              <a:rPr lang="en-CA" sz="2600">
                <a:solidFill>
                  <a:schemeClr val="tx1"/>
                </a:solidFill>
              </a:rPr>
              <a:t>while participating in the meeting</a:t>
            </a:r>
          </a:p>
          <a:p>
            <a:pPr>
              <a:lnSpc>
                <a:spcPct val="100000"/>
              </a:lnSpc>
              <a:spcAft>
                <a:spcPts val="600"/>
              </a:spcAft>
              <a:buClr>
                <a:srgbClr val="332450"/>
              </a:buClr>
            </a:pPr>
            <a:r>
              <a:rPr lang="en-US" sz="2600">
                <a:solidFill>
                  <a:schemeClr val="tx1"/>
                </a:solidFill>
              </a:rPr>
              <a:t>Your microphone will be muted automatically to minimize background noise</a:t>
            </a:r>
          </a:p>
          <a:p>
            <a:pPr>
              <a:lnSpc>
                <a:spcPct val="100000"/>
              </a:lnSpc>
              <a:spcAft>
                <a:spcPts val="600"/>
              </a:spcAft>
              <a:buClr>
                <a:srgbClr val="332450"/>
              </a:buClr>
            </a:pPr>
            <a:r>
              <a:rPr lang="en-US" sz="2600">
                <a:solidFill>
                  <a:schemeClr val="tx1"/>
                </a:solidFill>
              </a:rPr>
              <a:t>We encourage questions at the end of each section of the presentation via the “Chat” function or, i</a:t>
            </a:r>
            <a:r>
              <a:rPr lang="en-CA" sz="2600">
                <a:solidFill>
                  <a:schemeClr val="tx1"/>
                </a:solidFill>
              </a:rPr>
              <a:t>f you wish to ask your question verbally during the Q&amp;A period, please use the “Raise Hand” function under Reactions and, if possible, turn on your camera (refer to the Zoom Participant Guide for more details)</a:t>
            </a:r>
            <a:endParaRPr lang="en-US" sz="2600">
              <a:solidFill>
                <a:schemeClr val="tx1"/>
              </a:solidFill>
            </a:endParaRPr>
          </a:p>
        </p:txBody>
      </p:sp>
      <p:sp>
        <p:nvSpPr>
          <p:cNvPr id="3" name="Slide Number Placeholder 2">
            <a:extLst>
              <a:ext uri="{FF2B5EF4-FFF2-40B4-BE49-F238E27FC236}">
                <a16:creationId xmlns:a16="http://schemas.microsoft.com/office/drawing/2014/main" id="{A8173248-3281-49A1-A1CF-DFEE53133511}"/>
              </a:ext>
            </a:extLst>
          </p:cNvPr>
          <p:cNvSpPr>
            <a:spLocks noGrp="1"/>
          </p:cNvSpPr>
          <p:nvPr>
            <p:ph type="sldNum" sz="quarter" idx="12"/>
          </p:nvPr>
        </p:nvSpPr>
        <p:spPr/>
        <p:txBody>
          <a:bodyPr/>
          <a:lstStyle/>
          <a:p>
            <a:fld id="{CC712354-B87A-C643-A32E-40CC1505842A}" type="slidenum">
              <a:rPr lang="en-US" smtClean="0"/>
              <a:pPr/>
              <a:t>4</a:t>
            </a:fld>
            <a:endParaRPr lang="en-US"/>
          </a:p>
        </p:txBody>
      </p:sp>
    </p:spTree>
    <p:extLst>
      <p:ext uri="{BB962C8B-B14F-4D97-AF65-F5344CB8AC3E}">
        <p14:creationId xmlns:p14="http://schemas.microsoft.com/office/powerpoint/2010/main" val="212874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7816-F2B8-62EC-7CD8-2916A06881CF}"/>
              </a:ext>
            </a:extLst>
          </p:cNvPr>
          <p:cNvSpPr>
            <a:spLocks noGrp="1"/>
          </p:cNvSpPr>
          <p:nvPr>
            <p:ph type="title"/>
          </p:nvPr>
        </p:nvSpPr>
        <p:spPr/>
        <p:txBody>
          <a:bodyPr/>
          <a:lstStyle/>
          <a:p>
            <a:pPr algn="ctr"/>
            <a:r>
              <a:rPr lang="en-CA"/>
              <a:t>Thank you for your participation! </a:t>
            </a:r>
          </a:p>
        </p:txBody>
      </p:sp>
      <p:sp>
        <p:nvSpPr>
          <p:cNvPr id="3" name="Content Placeholder 2">
            <a:extLst>
              <a:ext uri="{FF2B5EF4-FFF2-40B4-BE49-F238E27FC236}">
                <a16:creationId xmlns:a16="http://schemas.microsoft.com/office/drawing/2014/main" id="{9B5D597E-0A01-8EF6-BEF1-987DF87C49A5}"/>
              </a:ext>
            </a:extLst>
          </p:cNvPr>
          <p:cNvSpPr>
            <a:spLocks noGrp="1"/>
          </p:cNvSpPr>
          <p:nvPr>
            <p:ph idx="1"/>
          </p:nvPr>
        </p:nvSpPr>
        <p:spPr>
          <a:xfrm>
            <a:off x="406931" y="1992984"/>
            <a:ext cx="10748749" cy="3203295"/>
          </a:xfrm>
        </p:spPr>
        <p:txBody>
          <a:bodyPr vert="horz" lIns="91440" tIns="45720" rIns="91440" bIns="45720" rtlCol="0" anchor="t">
            <a:noAutofit/>
          </a:bodyPr>
          <a:lstStyle/>
          <a:p>
            <a:pPr>
              <a:lnSpc>
                <a:spcPct val="150000"/>
              </a:lnSpc>
              <a:spcAft>
                <a:spcPts val="800"/>
              </a:spcAft>
              <a:buClr>
                <a:schemeClr val="tx1"/>
              </a:buClr>
              <a:buSzPct val="85000"/>
            </a:pPr>
            <a:r>
              <a:rPr lang="en-CA" sz="2400">
                <a:solidFill>
                  <a:schemeClr val="tx1"/>
                </a:solidFill>
              </a:rPr>
              <a:t>The BCTEA Parties request your feedback to understand how we can best share the most relevant information with you. </a:t>
            </a:r>
            <a:r>
              <a:rPr lang="en-CA" sz="2400" u="sng">
                <a:solidFill>
                  <a:schemeClr val="tx1"/>
                </a:solidFill>
              </a:rPr>
              <a:t>A pop-up will appear after this session for you to fill out</a:t>
            </a:r>
          </a:p>
          <a:p>
            <a:pPr>
              <a:lnSpc>
                <a:spcPct val="150000"/>
              </a:lnSpc>
              <a:spcAft>
                <a:spcPts val="800"/>
              </a:spcAft>
              <a:buClr>
                <a:schemeClr val="tx1"/>
              </a:buClr>
              <a:buSzPct val="85000"/>
            </a:pPr>
            <a:r>
              <a:rPr lang="en-CA" sz="2400">
                <a:solidFill>
                  <a:schemeClr val="tx1"/>
                </a:solidFill>
              </a:rPr>
              <a:t>Participation is voluntary, and responses are anonymous</a:t>
            </a:r>
            <a:r>
              <a:rPr lang="en-CA" sz="2400" b="1">
                <a:solidFill>
                  <a:schemeClr val="tx1"/>
                </a:solidFill>
              </a:rPr>
              <a:t>. </a:t>
            </a:r>
            <a:r>
              <a:rPr lang="en-CA" sz="2400">
                <a:solidFill>
                  <a:schemeClr val="tx1"/>
                </a:solidFill>
              </a:rPr>
              <a:t>If personal information is inadvertently provided, it will be deleted</a:t>
            </a:r>
          </a:p>
          <a:p>
            <a:pPr>
              <a:lnSpc>
                <a:spcPct val="150000"/>
              </a:lnSpc>
              <a:spcAft>
                <a:spcPts val="800"/>
              </a:spcAft>
              <a:buClr>
                <a:schemeClr val="tx1"/>
              </a:buClr>
              <a:buSzPct val="85000"/>
            </a:pPr>
            <a:r>
              <a:rPr lang="en-CA" sz="2400">
                <a:solidFill>
                  <a:schemeClr val="tx1"/>
                </a:solidFill>
              </a:rPr>
              <a:t>Please email </a:t>
            </a:r>
            <a:r>
              <a:rPr lang="en-CA" sz="2400">
                <a:solidFill>
                  <a:schemeClr val="tx1"/>
                </a:solidFill>
                <a:hlinkClick r:id="rId3">
                  <a:extLst>
                    <a:ext uri="{A12FA001-AC4F-418D-AE19-62706E023703}">
                      <ahyp:hlinkClr xmlns:ahyp="http://schemas.microsoft.com/office/drawing/2018/hyperlinkcolor" val="tx"/>
                    </a:ext>
                  </a:extLst>
                </a:hlinkClick>
              </a:rPr>
              <a:t>bctea@gov.bc.ca</a:t>
            </a:r>
            <a:r>
              <a:rPr lang="en-CA" sz="2400">
                <a:solidFill>
                  <a:schemeClr val="tx1"/>
                </a:solidFill>
              </a:rPr>
              <a:t> if you would you like to schedule a 1:1 meeting with BCTEA Parties</a:t>
            </a:r>
          </a:p>
          <a:p>
            <a:pPr>
              <a:lnSpc>
                <a:spcPct val="150000"/>
              </a:lnSpc>
              <a:spcAft>
                <a:spcPts val="800"/>
              </a:spcAft>
              <a:buClr>
                <a:schemeClr val="tx1"/>
              </a:buClr>
              <a:buSzPct val="85000"/>
            </a:pPr>
            <a:endParaRPr lang="en-CA" sz="2000">
              <a:solidFill>
                <a:schemeClr val="tx1"/>
              </a:solidFill>
            </a:endParaRPr>
          </a:p>
          <a:p>
            <a:endParaRPr lang="en-CA">
              <a:solidFill>
                <a:schemeClr val="tx1"/>
              </a:solidFill>
            </a:endParaRPr>
          </a:p>
        </p:txBody>
      </p:sp>
      <p:sp>
        <p:nvSpPr>
          <p:cNvPr id="4" name="Slide Number Placeholder 3">
            <a:extLst>
              <a:ext uri="{FF2B5EF4-FFF2-40B4-BE49-F238E27FC236}">
                <a16:creationId xmlns:a16="http://schemas.microsoft.com/office/drawing/2014/main" id="{77C620F1-3039-9B17-2FC5-D910584A0C6E}"/>
              </a:ext>
            </a:extLst>
          </p:cNvPr>
          <p:cNvSpPr>
            <a:spLocks noGrp="1"/>
          </p:cNvSpPr>
          <p:nvPr>
            <p:ph type="sldNum" sz="quarter" idx="12"/>
          </p:nvPr>
        </p:nvSpPr>
        <p:spPr/>
        <p:txBody>
          <a:bodyPr/>
          <a:lstStyle/>
          <a:p>
            <a:fld id="{CC712354-B87A-C643-A32E-40CC1505842A}" type="slidenum">
              <a:rPr lang="en-US" smtClean="0"/>
              <a:pPr/>
              <a:t>40</a:t>
            </a:fld>
            <a:endParaRPr lang="en-US"/>
          </a:p>
        </p:txBody>
      </p:sp>
    </p:spTree>
    <p:extLst>
      <p:ext uri="{BB962C8B-B14F-4D97-AF65-F5344CB8AC3E}">
        <p14:creationId xmlns:p14="http://schemas.microsoft.com/office/powerpoint/2010/main" val="121653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C695-36A4-58A7-3788-3DAAF23C7A5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7F7A4A-25B8-06FA-AAC6-988B0459B323}"/>
              </a:ext>
            </a:extLst>
          </p:cNvPr>
          <p:cNvSpPr>
            <a:spLocks noGrp="1"/>
          </p:cNvSpPr>
          <p:nvPr>
            <p:ph type="sldNum" sz="quarter" idx="12"/>
          </p:nvPr>
        </p:nvSpPr>
        <p:spPr>
          <a:xfrm>
            <a:off x="9429556" y="6263849"/>
            <a:ext cx="2743200" cy="365125"/>
          </a:xfrm>
        </p:spPr>
        <p:txBody>
          <a:bodyPr/>
          <a:lstStyle/>
          <a:p>
            <a:fld id="{CC712354-B87A-C643-A32E-40CC1505842A}" type="slidenum">
              <a:rPr lang="en-US" smtClean="0"/>
              <a:pPr/>
              <a:t>5</a:t>
            </a:fld>
            <a:endParaRPr lang="en-US"/>
          </a:p>
        </p:txBody>
      </p:sp>
      <p:sp>
        <p:nvSpPr>
          <p:cNvPr id="2" name="Text Placeholder 1">
            <a:extLst>
              <a:ext uri="{FF2B5EF4-FFF2-40B4-BE49-F238E27FC236}">
                <a16:creationId xmlns:a16="http://schemas.microsoft.com/office/drawing/2014/main" id="{1BB91F7D-15D0-F2FE-15A0-69F9A3E4B71E}"/>
              </a:ext>
            </a:extLst>
          </p:cNvPr>
          <p:cNvSpPr>
            <a:spLocks noGrp="1"/>
          </p:cNvSpPr>
          <p:nvPr>
            <p:ph type="body" sz="quarter" idx="13"/>
          </p:nvPr>
        </p:nvSpPr>
        <p:spPr>
          <a:xfrm>
            <a:off x="2424545" y="3703553"/>
            <a:ext cx="7342909" cy="2037195"/>
          </a:xfrm>
        </p:spPr>
        <p:txBody>
          <a:bodyPr/>
          <a:lstStyle/>
          <a:p>
            <a:r>
              <a:rPr lang="en-US" b="1">
                <a:solidFill>
                  <a:srgbClr val="333F50"/>
                </a:solidFill>
              </a:rPr>
              <a:t>Context</a:t>
            </a:r>
            <a:endParaRPr lang="en-CA" b="1">
              <a:solidFill>
                <a:srgbClr val="333F50"/>
              </a:solidFill>
            </a:endParaRPr>
          </a:p>
        </p:txBody>
      </p:sp>
    </p:spTree>
    <p:extLst>
      <p:ext uri="{BB962C8B-B14F-4D97-AF65-F5344CB8AC3E}">
        <p14:creationId xmlns:p14="http://schemas.microsoft.com/office/powerpoint/2010/main" val="2467782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7F0523-85B4-4626-ACB2-9882040EC3DE}"/>
              </a:ext>
            </a:extLst>
          </p:cNvPr>
          <p:cNvSpPr>
            <a:spLocks noGrp="1"/>
          </p:cNvSpPr>
          <p:nvPr>
            <p:ph type="sldNum" sz="quarter" idx="12"/>
          </p:nvPr>
        </p:nvSpPr>
        <p:spPr/>
        <p:txBody>
          <a:bodyPr/>
          <a:lstStyle/>
          <a:p>
            <a:fld id="{917C2F62-374C-4BDF-B7EF-DF96D5639155}" type="slidenum">
              <a:rPr lang="en-CA" smtClean="0"/>
              <a:pPr/>
              <a:t>6</a:t>
            </a:fld>
            <a:endParaRPr lang="en-CA"/>
          </a:p>
        </p:txBody>
      </p:sp>
      <p:sp>
        <p:nvSpPr>
          <p:cNvPr id="23" name="Title 2">
            <a:extLst>
              <a:ext uri="{FF2B5EF4-FFF2-40B4-BE49-F238E27FC236}">
                <a16:creationId xmlns:a16="http://schemas.microsoft.com/office/drawing/2014/main" id="{5ADE1662-1310-409F-811F-9752F2031439}"/>
              </a:ext>
            </a:extLst>
          </p:cNvPr>
          <p:cNvSpPr>
            <a:spLocks noGrp="1"/>
          </p:cNvSpPr>
          <p:nvPr>
            <p:ph type="title"/>
          </p:nvPr>
        </p:nvSpPr>
        <p:spPr>
          <a:xfrm>
            <a:off x="838200" y="30828"/>
            <a:ext cx="10515600" cy="1325563"/>
          </a:xfrm>
        </p:spPr>
        <p:txBody>
          <a:bodyPr/>
          <a:lstStyle/>
          <a:p>
            <a:r>
              <a:rPr lang="en-US"/>
              <a:t>Number of Learners</a:t>
            </a:r>
            <a:endParaRPr lang="en-CA"/>
          </a:p>
        </p:txBody>
      </p:sp>
      <p:sp>
        <p:nvSpPr>
          <p:cNvPr id="2" name="Content Placeholder 6">
            <a:extLst>
              <a:ext uri="{FF2B5EF4-FFF2-40B4-BE49-F238E27FC236}">
                <a16:creationId xmlns:a16="http://schemas.microsoft.com/office/drawing/2014/main" id="{15C4B665-7478-7CD2-08D6-EA46BE734910}"/>
              </a:ext>
            </a:extLst>
          </p:cNvPr>
          <p:cNvSpPr>
            <a:spLocks noGrp="1"/>
          </p:cNvSpPr>
          <p:nvPr>
            <p:ph idx="1"/>
          </p:nvPr>
        </p:nvSpPr>
        <p:spPr>
          <a:xfrm>
            <a:off x="970371" y="1735313"/>
            <a:ext cx="10251258" cy="1002097"/>
          </a:xfrm>
        </p:spPr>
        <p:txBody>
          <a:bodyPr>
            <a:normAutofit/>
          </a:bodyPr>
          <a:lstStyle/>
          <a:p>
            <a:pPr marL="0" indent="0">
              <a:buNone/>
            </a:pPr>
            <a:r>
              <a:rPr lang="en-US" sz="2800">
                <a:ea typeface="Open Sans" panose="020B0606030504020204" pitchFamily="34" charset="0"/>
                <a:cs typeface="Open Sans" panose="020B0606030504020204" pitchFamily="34" charset="0"/>
              </a:rPr>
              <a:t>Slight increase in Indigenous learners on-reserve from last year (.66%).</a:t>
            </a:r>
          </a:p>
          <a:p>
            <a:endParaRPr lang="en-CA"/>
          </a:p>
        </p:txBody>
      </p:sp>
      <p:graphicFrame>
        <p:nvGraphicFramePr>
          <p:cNvPr id="3" name="Table 12">
            <a:extLst>
              <a:ext uri="{FF2B5EF4-FFF2-40B4-BE49-F238E27FC236}">
                <a16:creationId xmlns:a16="http://schemas.microsoft.com/office/drawing/2014/main" id="{21ED6B01-7881-2117-007B-9D6AAD7074B0}"/>
              </a:ext>
            </a:extLst>
          </p:cNvPr>
          <p:cNvGraphicFramePr>
            <a:graphicFrameLocks noGrp="1"/>
          </p:cNvGraphicFramePr>
          <p:nvPr>
            <p:extLst>
              <p:ext uri="{D42A27DB-BD31-4B8C-83A1-F6EECF244321}">
                <p14:modId xmlns:p14="http://schemas.microsoft.com/office/powerpoint/2010/main" val="1275320587"/>
              </p:ext>
            </p:extLst>
          </p:nvPr>
        </p:nvGraphicFramePr>
        <p:xfrm>
          <a:off x="1317644" y="2405757"/>
          <a:ext cx="9556713" cy="3848328"/>
        </p:xfrm>
        <a:graphic>
          <a:graphicData uri="http://schemas.openxmlformats.org/drawingml/2006/table">
            <a:tbl>
              <a:tblPr firstRow="1" bandRow="1">
                <a:tableStyleId>{21E4AEA4-8DFA-4A89-87EB-49C32662AFE0}</a:tableStyleId>
              </a:tblPr>
              <a:tblGrid>
                <a:gridCol w="1780713">
                  <a:extLst>
                    <a:ext uri="{9D8B030D-6E8A-4147-A177-3AD203B41FA5}">
                      <a16:colId xmlns:a16="http://schemas.microsoft.com/office/drawing/2014/main" val="244630353"/>
                    </a:ext>
                  </a:extLst>
                </a:gridCol>
                <a:gridCol w="2592000">
                  <a:extLst>
                    <a:ext uri="{9D8B030D-6E8A-4147-A177-3AD203B41FA5}">
                      <a16:colId xmlns:a16="http://schemas.microsoft.com/office/drawing/2014/main" val="2133404165"/>
                    </a:ext>
                  </a:extLst>
                </a:gridCol>
                <a:gridCol w="2592000">
                  <a:extLst>
                    <a:ext uri="{9D8B030D-6E8A-4147-A177-3AD203B41FA5}">
                      <a16:colId xmlns:a16="http://schemas.microsoft.com/office/drawing/2014/main" val="1963182938"/>
                    </a:ext>
                  </a:extLst>
                </a:gridCol>
                <a:gridCol w="2592000">
                  <a:extLst>
                    <a:ext uri="{9D8B030D-6E8A-4147-A177-3AD203B41FA5}">
                      <a16:colId xmlns:a16="http://schemas.microsoft.com/office/drawing/2014/main" val="1984290671"/>
                    </a:ext>
                  </a:extLst>
                </a:gridCol>
              </a:tblGrid>
              <a:tr h="680849">
                <a:tc>
                  <a:txBody>
                    <a:bodyPr/>
                    <a:lstStyle/>
                    <a:p>
                      <a:pPr algn="ctr"/>
                      <a:endParaRPr lang="en-CA" sz="2400" b="1"/>
                    </a:p>
                  </a:txBody>
                  <a:tcPr marL="100728" marR="100728" marT="50364" marB="50364"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400" b="1">
                          <a:solidFill>
                            <a:schemeClr val="tx1"/>
                          </a:solidFill>
                        </a:rPr>
                        <a:t>All Indigenous</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CA" sz="2400" b="1">
                          <a:solidFill>
                            <a:schemeClr val="tx1"/>
                          </a:solidFill>
                        </a:rPr>
                        <a:t>Indigenous </a:t>
                      </a:r>
                      <a:br>
                        <a:rPr lang="en-CA" sz="2400" b="1">
                          <a:solidFill>
                            <a:schemeClr val="tx1"/>
                          </a:solidFill>
                        </a:rPr>
                      </a:br>
                      <a:r>
                        <a:rPr lang="en-CA" sz="2400" b="1">
                          <a:solidFill>
                            <a:schemeClr val="tx1"/>
                          </a:solidFill>
                        </a:rPr>
                        <a:t>On-Reserve</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CA" sz="2400" b="1">
                          <a:solidFill>
                            <a:schemeClr val="tx1"/>
                          </a:solidFill>
                        </a:rPr>
                        <a:t>Indigenous </a:t>
                      </a:r>
                      <a:br>
                        <a:rPr lang="en-CA" sz="2400" b="1">
                          <a:solidFill>
                            <a:schemeClr val="tx1"/>
                          </a:solidFill>
                        </a:rPr>
                      </a:br>
                      <a:r>
                        <a:rPr lang="en-CA" sz="2400" b="1">
                          <a:solidFill>
                            <a:schemeClr val="tx1"/>
                          </a:solidFill>
                        </a:rPr>
                        <a:t>Off-Reserve</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447626550"/>
                  </a:ext>
                </a:extLst>
              </a:tr>
              <a:tr h="603216">
                <a:tc>
                  <a:txBody>
                    <a:bodyPr/>
                    <a:lstStyle/>
                    <a:p>
                      <a:pPr algn="ctr"/>
                      <a:r>
                        <a:rPr lang="en-CA" sz="2400" b="0"/>
                        <a:t>2019/20</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CA" sz="2400" b="0"/>
                        <a:t>75,655</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CA" sz="2400" b="0"/>
                        <a:t>8,209</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CA" sz="2400" b="0"/>
                        <a:t>67,446</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4137810"/>
                  </a:ext>
                </a:extLst>
              </a:tr>
              <a:tr h="603216">
                <a:tc>
                  <a:txBody>
                    <a:bodyPr/>
                    <a:lstStyle/>
                    <a:p>
                      <a:pPr algn="ctr"/>
                      <a:r>
                        <a:rPr lang="en-CA" sz="2400" b="0"/>
                        <a:t>2020/21</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CA" sz="2400" b="0"/>
                        <a:t>73,750</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CA" sz="2400" b="0"/>
                        <a:t>7,754</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CA" sz="2400" b="0"/>
                        <a:t>65,996</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35711158"/>
                  </a:ext>
                </a:extLst>
              </a:tr>
              <a:tr h="603216">
                <a:tc>
                  <a:txBody>
                    <a:bodyPr/>
                    <a:lstStyle/>
                    <a:p>
                      <a:pPr algn="ctr"/>
                      <a:r>
                        <a:rPr lang="en-CA" sz="2400" b="0"/>
                        <a:t>2021/22</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CA" sz="2400" b="0"/>
                        <a:t>74,654</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CA" sz="2400" b="0"/>
                        <a:t>7,992</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CA" sz="2400" b="0"/>
                        <a:t>66,662</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451801"/>
                  </a:ext>
                </a:extLst>
              </a:tr>
              <a:tr h="603216">
                <a:tc>
                  <a:txBody>
                    <a:bodyPr/>
                    <a:lstStyle/>
                    <a:p>
                      <a:pPr algn="ctr"/>
                      <a:r>
                        <a:rPr lang="en-CA" sz="2400" b="0"/>
                        <a:t>2022/23</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CA" sz="2400" b="0"/>
                        <a:t>73,858</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CA" sz="2400" b="0"/>
                        <a:t>8,074</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CA" sz="2400" b="0"/>
                        <a:t>65,784</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14266680"/>
                  </a:ext>
                </a:extLst>
              </a:tr>
              <a:tr h="603216">
                <a:tc>
                  <a:txBody>
                    <a:bodyPr/>
                    <a:lstStyle/>
                    <a:p>
                      <a:pPr algn="ctr"/>
                      <a:r>
                        <a:rPr lang="en-CA" sz="2400" b="0"/>
                        <a:t>2023/24</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2400" b="0"/>
                        <a:t>72,515</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2400" b="0"/>
                        <a:t>8,127</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2400" b="0"/>
                        <a:t>64,388</a:t>
                      </a:r>
                    </a:p>
                  </a:txBody>
                  <a:tcPr marL="100728" marR="100728" marT="50364" marB="503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8133561"/>
                  </a:ext>
                </a:extLst>
              </a:tr>
            </a:tbl>
          </a:graphicData>
        </a:graphic>
      </p:graphicFrame>
    </p:spTree>
    <p:extLst>
      <p:ext uri="{BB962C8B-B14F-4D97-AF65-F5344CB8AC3E}">
        <p14:creationId xmlns:p14="http://schemas.microsoft.com/office/powerpoint/2010/main" val="411812487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2">
            <a:extLst>
              <a:ext uri="{FF2B5EF4-FFF2-40B4-BE49-F238E27FC236}">
                <a16:creationId xmlns:a16="http://schemas.microsoft.com/office/drawing/2014/main" id="{4AE230B3-41A2-2548-E032-1BE048D99319}"/>
              </a:ext>
            </a:extLst>
          </p:cNvPr>
          <p:cNvGraphicFramePr>
            <a:graphicFrameLocks noGrp="1"/>
          </p:cNvGraphicFramePr>
          <p:nvPr/>
        </p:nvGraphicFramePr>
        <p:xfrm>
          <a:off x="838200" y="2270125"/>
          <a:ext cx="10499725" cy="4116388"/>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527F0523-85B4-4626-ACB2-9882040EC3DE}"/>
              </a:ext>
            </a:extLst>
          </p:cNvPr>
          <p:cNvSpPr>
            <a:spLocks noGrp="1"/>
          </p:cNvSpPr>
          <p:nvPr>
            <p:ph type="sldNum" sz="quarter" idx="4294967295"/>
          </p:nvPr>
        </p:nvSpPr>
        <p:spPr>
          <a:xfrm>
            <a:off x="9423400" y="6330949"/>
            <a:ext cx="2743200" cy="365125"/>
          </a:xfrm>
        </p:spPr>
        <p:txBody>
          <a:bodyPr anchor="ctr">
            <a:normAutofit/>
          </a:bodyPr>
          <a:lstStyle/>
          <a:p>
            <a:pPr>
              <a:lnSpc>
                <a:spcPct val="90000"/>
              </a:lnSpc>
              <a:spcAft>
                <a:spcPts val="600"/>
              </a:spcAft>
            </a:pPr>
            <a:fld id="{917C2F62-374C-4BDF-B7EF-DF96D5639155}" type="slidenum">
              <a:rPr lang="en-CA" sz="1800" smtClean="0">
                <a:solidFill>
                  <a:prstClr val="black">
                    <a:tint val="75000"/>
                  </a:prstClr>
                </a:solidFill>
              </a:rPr>
              <a:pPr>
                <a:lnSpc>
                  <a:spcPct val="90000"/>
                </a:lnSpc>
                <a:spcAft>
                  <a:spcPts val="600"/>
                </a:spcAft>
              </a:pPr>
              <a:t>7</a:t>
            </a:fld>
            <a:endParaRPr lang="en-CA" sz="1800">
              <a:solidFill>
                <a:prstClr val="black">
                  <a:tint val="75000"/>
                </a:prstClr>
              </a:solidFill>
            </a:endParaRPr>
          </a:p>
        </p:txBody>
      </p:sp>
      <p:sp>
        <p:nvSpPr>
          <p:cNvPr id="23" name="Title 2">
            <a:extLst>
              <a:ext uri="{FF2B5EF4-FFF2-40B4-BE49-F238E27FC236}">
                <a16:creationId xmlns:a16="http://schemas.microsoft.com/office/drawing/2014/main" id="{5ADE1662-1310-409F-811F-9752F2031439}"/>
              </a:ext>
            </a:extLst>
          </p:cNvPr>
          <p:cNvSpPr>
            <a:spLocks noGrp="1"/>
          </p:cNvSpPr>
          <p:nvPr>
            <p:ph type="title"/>
          </p:nvPr>
        </p:nvSpPr>
        <p:spPr>
          <a:xfrm>
            <a:off x="845820" y="175359"/>
            <a:ext cx="10500360" cy="1325563"/>
          </a:xfrm>
        </p:spPr>
        <p:txBody>
          <a:bodyPr anchor="ctr">
            <a:normAutofit/>
          </a:bodyPr>
          <a:lstStyle/>
          <a:p>
            <a:r>
              <a:rPr lang="en-US"/>
              <a:t>Five-Year Completion Rate</a:t>
            </a:r>
            <a:endParaRPr lang="en-CA"/>
          </a:p>
        </p:txBody>
      </p:sp>
    </p:spTree>
    <p:extLst>
      <p:ext uri="{BB962C8B-B14F-4D97-AF65-F5344CB8AC3E}">
        <p14:creationId xmlns:p14="http://schemas.microsoft.com/office/powerpoint/2010/main" val="393589060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64EA4-D47C-40E6-B707-D8A9BB28C96D}"/>
              </a:ext>
            </a:extLst>
          </p:cNvPr>
          <p:cNvSpPr>
            <a:spLocks noGrp="1"/>
          </p:cNvSpPr>
          <p:nvPr>
            <p:ph type="title"/>
          </p:nvPr>
        </p:nvSpPr>
        <p:spPr/>
        <p:txBody>
          <a:bodyPr/>
          <a:lstStyle/>
          <a:p>
            <a:r>
              <a:rPr lang="en-US"/>
              <a:t>Student Absence Rates</a:t>
            </a:r>
            <a:endParaRPr lang="en-CA"/>
          </a:p>
        </p:txBody>
      </p:sp>
      <p:sp>
        <p:nvSpPr>
          <p:cNvPr id="4" name="Slide Number Placeholder 3">
            <a:extLst>
              <a:ext uri="{FF2B5EF4-FFF2-40B4-BE49-F238E27FC236}">
                <a16:creationId xmlns:a16="http://schemas.microsoft.com/office/drawing/2014/main" id="{527F0523-85B4-4626-ACB2-9882040EC3DE}"/>
              </a:ext>
            </a:extLst>
          </p:cNvPr>
          <p:cNvSpPr>
            <a:spLocks noGrp="1"/>
          </p:cNvSpPr>
          <p:nvPr>
            <p:ph type="sldNum" sz="quarter" idx="12"/>
          </p:nvPr>
        </p:nvSpPr>
        <p:spPr/>
        <p:txBody>
          <a:bodyPr/>
          <a:lstStyle/>
          <a:p>
            <a:fld id="{917C2F62-374C-4BDF-B7EF-DF96D5639155}" type="slidenum">
              <a:rPr lang="en-CA" smtClean="0"/>
              <a:pPr/>
              <a:t>8</a:t>
            </a:fld>
            <a:endParaRPr lang="en-CA"/>
          </a:p>
        </p:txBody>
      </p:sp>
      <p:pic>
        <p:nvPicPr>
          <p:cNvPr id="2" name="Picture 1">
            <a:extLst>
              <a:ext uri="{FF2B5EF4-FFF2-40B4-BE49-F238E27FC236}">
                <a16:creationId xmlns:a16="http://schemas.microsoft.com/office/drawing/2014/main" id="{8B650BE7-1FCB-E38D-89E7-4D250478CC4C}"/>
              </a:ext>
            </a:extLst>
          </p:cNvPr>
          <p:cNvPicPr>
            <a:picLocks noChangeAspect="1"/>
          </p:cNvPicPr>
          <p:nvPr/>
        </p:nvPicPr>
        <p:blipFill>
          <a:blip r:embed="rId3"/>
          <a:stretch>
            <a:fillRect/>
          </a:stretch>
        </p:blipFill>
        <p:spPr>
          <a:xfrm>
            <a:off x="2047611" y="1206246"/>
            <a:ext cx="8096778" cy="5150104"/>
          </a:xfrm>
          <a:prstGeom prst="rect">
            <a:avLst/>
          </a:prstGeom>
        </p:spPr>
      </p:pic>
    </p:spTree>
    <p:extLst>
      <p:ext uri="{BB962C8B-B14F-4D97-AF65-F5344CB8AC3E}">
        <p14:creationId xmlns:p14="http://schemas.microsoft.com/office/powerpoint/2010/main" val="185149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BC Tripartite Education Agreement (BCTEA)</a:t>
            </a:r>
            <a:br>
              <a:rPr lang="en-CA"/>
            </a:br>
            <a:r>
              <a:rPr lang="en-CA"/>
              <a:t>Schedule G  - Transportation</a:t>
            </a:r>
            <a:endParaRPr lang="en-US"/>
          </a:p>
        </p:txBody>
      </p:sp>
      <p:sp>
        <p:nvSpPr>
          <p:cNvPr id="3" name="Content Placeholder 2"/>
          <p:cNvSpPr>
            <a:spLocks noGrp="1"/>
          </p:cNvSpPr>
          <p:nvPr>
            <p:ph idx="1"/>
          </p:nvPr>
        </p:nvSpPr>
        <p:spPr>
          <a:xfrm>
            <a:off x="838200" y="2022412"/>
            <a:ext cx="10515600" cy="4245038"/>
          </a:xfrm>
        </p:spPr>
        <p:txBody>
          <a:bodyPr vert="horz" lIns="91440" tIns="45720" rIns="91440" bIns="45720" rtlCol="0" anchor="t">
            <a:noAutofit/>
          </a:bodyPr>
          <a:lstStyle/>
          <a:p>
            <a:pPr>
              <a:spcBef>
                <a:spcPts val="1200"/>
              </a:spcBef>
              <a:buClr>
                <a:srgbClr val="332450"/>
              </a:buClr>
            </a:pPr>
            <a:r>
              <a:rPr lang="en-US" sz="2400">
                <a:solidFill>
                  <a:schemeClr val="tx1"/>
                </a:solidFill>
              </a:rPr>
              <a:t>BCTEA, a five-year agreement that replaces the previous Tripartite Education Framework Agreement (TEFA, 2012-2018) was given a two-year extension to 2025 supported by the FNESC Board, the FNSA Board, the First Nations Leadership Council, Indigenous Services Canada and the Ministry of Education and Child Care</a:t>
            </a:r>
          </a:p>
          <a:p>
            <a:pPr>
              <a:spcBef>
                <a:spcPts val="1200"/>
              </a:spcBef>
              <a:buClr>
                <a:srgbClr val="332450"/>
              </a:buClr>
            </a:pPr>
            <a:r>
              <a:rPr lang="en-US" sz="2400">
                <a:solidFill>
                  <a:schemeClr val="tx1"/>
                </a:solidFill>
              </a:rPr>
              <a:t>In Schedule G, the BCTEA Parties committed to developing and implementing effective measures to address existing and future issues arising from the transportation of First Nation students living on reserve to BC public schools </a:t>
            </a:r>
            <a:endParaRPr lang="en-US" sz="2400">
              <a:solidFill>
                <a:schemeClr val="tx1"/>
              </a:solidFill>
              <a:ea typeface="Calibri Light"/>
              <a:cs typeface="Calibri Light"/>
            </a:endParaRPr>
          </a:p>
          <a:p>
            <a:pPr>
              <a:spcBef>
                <a:spcPts val="1200"/>
              </a:spcBef>
              <a:buClr>
                <a:srgbClr val="332450"/>
              </a:buClr>
            </a:pPr>
            <a:r>
              <a:rPr lang="en-CA" sz="2400">
                <a:solidFill>
                  <a:schemeClr val="tx1"/>
                </a:solidFill>
              </a:rPr>
              <a:t>In addition to existing funds, the Parties established a </a:t>
            </a:r>
            <a:r>
              <a:rPr lang="en-CA" sz="2400" b="1">
                <a:solidFill>
                  <a:schemeClr val="tx1"/>
                </a:solidFill>
              </a:rPr>
              <a:t>First Nation Student Transportation Fund </a:t>
            </a:r>
            <a:r>
              <a:rPr lang="en-CA" sz="2400">
                <a:solidFill>
                  <a:schemeClr val="tx1"/>
                </a:solidFill>
              </a:rPr>
              <a:t>that BC would receive from Canada and allocate to school districts by way of special purpose grant pursuant to Section 115 of the </a:t>
            </a:r>
            <a:r>
              <a:rPr lang="en-CA" sz="2400" i="1">
                <a:solidFill>
                  <a:schemeClr val="tx1"/>
                </a:solidFill>
              </a:rPr>
              <a:t>School Act</a:t>
            </a:r>
            <a:endParaRPr lang="en-CA" sz="2400">
              <a:solidFill>
                <a:schemeClr val="tx1"/>
              </a:solidFill>
              <a:ea typeface="Calibri Light"/>
              <a:cs typeface="Calibri Light"/>
            </a:endParaRPr>
          </a:p>
          <a:p>
            <a:pPr>
              <a:spcBef>
                <a:spcPts val="1200"/>
              </a:spcBef>
              <a:buClr>
                <a:srgbClr val="332450"/>
              </a:buClr>
            </a:pPr>
            <a:endParaRPr lang="en-CA" sz="2400"/>
          </a:p>
          <a:p>
            <a:pPr marL="0" indent="0">
              <a:buNone/>
            </a:pPr>
            <a:endParaRPr lang="en-US"/>
          </a:p>
        </p:txBody>
      </p:sp>
      <p:sp>
        <p:nvSpPr>
          <p:cNvPr id="4" name="Slide Number Placeholder 3"/>
          <p:cNvSpPr>
            <a:spLocks noGrp="1"/>
          </p:cNvSpPr>
          <p:nvPr>
            <p:ph type="sldNum" sz="quarter" idx="4294967295"/>
          </p:nvPr>
        </p:nvSpPr>
        <p:spPr>
          <a:xfrm>
            <a:off x="11155363" y="6267450"/>
            <a:ext cx="1036637" cy="365125"/>
          </a:xfrm>
        </p:spPr>
        <p:txBody>
          <a:bodyPr/>
          <a:lstStyle/>
          <a:p>
            <a:fld id="{CC712354-B87A-C643-A32E-40CC1505842A}" type="slidenum">
              <a:rPr lang="en-US" smtClean="0"/>
              <a:pPr/>
              <a:t>9</a:t>
            </a:fld>
            <a:endParaRPr lang="en-US"/>
          </a:p>
        </p:txBody>
      </p:sp>
    </p:spTree>
    <p:extLst>
      <p:ext uri="{BB962C8B-B14F-4D97-AF65-F5344CB8AC3E}">
        <p14:creationId xmlns:p14="http://schemas.microsoft.com/office/powerpoint/2010/main" val="2850457171"/>
      </p:ext>
    </p:extLst>
  </p:cSld>
  <p:clrMapOvr>
    <a:masterClrMapping/>
  </p:clrMapOvr>
</p:sld>
</file>

<file path=ppt/theme/theme1.xml><?xml version="1.0" encoding="utf-8"?>
<a:theme xmlns:a="http://schemas.openxmlformats.org/drawingml/2006/main" name="FNESC Theme 2019 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NESC Theme 2019 PowerPoint" id="{84F4A81A-758B-4AC7-BBE9-38B15C46338A}" vid="{043C959E-8323-4A09-A1D6-E928B48C8C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28F8A4D620554784C7E3916FE567FB" ma:contentTypeVersion="8" ma:contentTypeDescription="Create a new document." ma:contentTypeScope="" ma:versionID="5fb37611b6df42827312bb5a5a48f6c3">
  <xsd:schema xmlns:xsd="http://www.w3.org/2001/XMLSchema" xmlns:xs="http://www.w3.org/2001/XMLSchema" xmlns:p="http://schemas.microsoft.com/office/2006/metadata/properties" xmlns:ns2="1efc6b0c-2b04-437e-b005-ded9d11eb5e9" targetNamespace="http://schemas.microsoft.com/office/2006/metadata/properties" ma:root="true" ma:fieldsID="55e110de32949d6661275eeb08c99426" ns2:_="">
    <xsd:import namespace="1efc6b0c-2b04-437e-b005-ded9d11eb5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fc6b0c-2b04-437e-b005-ded9d11eb5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DAA0B6-9509-49CC-8FF6-6FAAF2EF5C6F}">
  <ds:schemaRefs>
    <ds:schemaRef ds:uri="http://schemas.microsoft.com/sharepoint/v3/contenttype/forms"/>
  </ds:schemaRefs>
</ds:datastoreItem>
</file>

<file path=customXml/itemProps2.xml><?xml version="1.0" encoding="utf-8"?>
<ds:datastoreItem xmlns:ds="http://schemas.openxmlformats.org/officeDocument/2006/customXml" ds:itemID="{FAC8AE15-3A2D-4D3E-8D06-0B39EA179E68}">
  <ds:schemaRefs>
    <ds:schemaRef ds:uri="1efc6b0c-2b04-437e-b005-ded9d11eb5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D89073F-08B2-4790-B02E-65E10A924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fc6b0c-2b04-437e-b005-ded9d11eb5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2519</Words>
  <Application>Microsoft Office PowerPoint</Application>
  <PresentationFormat>Widescreen</PresentationFormat>
  <Paragraphs>340</Paragraphs>
  <Slides>40</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Calibri</vt:lpstr>
      <vt:lpstr>Calibri Light</vt:lpstr>
      <vt:lpstr>Courier New</vt:lpstr>
      <vt:lpstr>Courier New,monospace</vt:lpstr>
      <vt:lpstr>Open Sans</vt:lpstr>
      <vt:lpstr>Times New Roman</vt:lpstr>
      <vt:lpstr>FNESC Theme 2019 PowerPoint</vt:lpstr>
      <vt:lpstr>Annual Meeting on Transportation  to Public Schools  BC Tripartite Education Agreement (BCTEA): Supporting First Nation Student Success  March 4, 2025 -  10:00 am -12:00 pm </vt:lpstr>
      <vt:lpstr>PowerPoint Presentation</vt:lpstr>
      <vt:lpstr>Meeting Overview  </vt:lpstr>
      <vt:lpstr>Meeting Procedures and Resources</vt:lpstr>
      <vt:lpstr>PowerPoint Presentation</vt:lpstr>
      <vt:lpstr>Number of Learners</vt:lpstr>
      <vt:lpstr>Five-Year Completion Rate</vt:lpstr>
      <vt:lpstr>Student Absence Rates</vt:lpstr>
      <vt:lpstr>BC Tripartite Education Agreement (BCTEA) Schedule G  - Transportation</vt:lpstr>
      <vt:lpstr>BC Tripartite Education Agreement (BCTEA) Schedule G – Transportation, cont’d</vt:lpstr>
      <vt:lpstr>Guiding Principles for Developing Joint  First Nation Student Transportation Plans</vt:lpstr>
      <vt:lpstr>BCTEA First Nation Student Transportation  </vt:lpstr>
      <vt:lpstr>Available Transportation Funding Sources</vt:lpstr>
      <vt:lpstr>Total Spent on First Nation Student Transportation To/From School (2023/24)</vt:lpstr>
      <vt:lpstr>BCTEA Transportation Funding  -  Positive Feedback</vt:lpstr>
      <vt:lpstr>Capital Funding for Buses</vt:lpstr>
      <vt:lpstr>Questions?</vt:lpstr>
      <vt:lpstr>PowerPoint Presentation</vt:lpstr>
      <vt:lpstr>PowerPoint Presentation</vt:lpstr>
      <vt:lpstr>Transportation to Extracurricular Activities</vt:lpstr>
      <vt:lpstr>Extracurricular Allocation Change - Context</vt:lpstr>
      <vt:lpstr>Extracurricular Allocation Change – New this year!</vt:lpstr>
      <vt:lpstr>Extracurricular Allocation Change – New this year!</vt:lpstr>
      <vt:lpstr>PowerPoint Presentation</vt:lpstr>
      <vt:lpstr>Status Quo Letter – Updates</vt:lpstr>
      <vt:lpstr>Status Quo Letter – Additions</vt:lpstr>
      <vt:lpstr>Questions?</vt:lpstr>
      <vt:lpstr>PowerPoint Presentation</vt:lpstr>
      <vt:lpstr>Options for Submitting Joint Plans</vt:lpstr>
      <vt:lpstr>Joint Plan - Updates</vt:lpstr>
      <vt:lpstr>First Nation Schools of Choice –  Implementation Costs </vt:lpstr>
      <vt:lpstr>Joint Plan - Updates</vt:lpstr>
      <vt:lpstr>Parental Assistance – New Tab</vt:lpstr>
      <vt:lpstr>2025/2026 Joint Plan Submission Process</vt:lpstr>
      <vt:lpstr>PowerPoint Presentation</vt:lpstr>
      <vt:lpstr>2024/2025 Revenue and Spending Report</vt:lpstr>
      <vt:lpstr>PowerPoint Presentation</vt:lpstr>
      <vt:lpstr>Important Dates</vt:lpstr>
      <vt:lpstr>Questions and Closing Remarks</vt:lpstr>
      <vt:lpstr>Thank you for your participation!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Jointly Convened Annual Meeting  British Columbia Tripartite Education Agreement (BCTEA)  Supporting First Nations Student Success   November 17, 2020</dc:title>
  <dc:creator>Augustine, Denise EDUC:EX</dc:creator>
  <cp:lastModifiedBy>Illyra Soebroto</cp:lastModifiedBy>
  <cp:revision>7</cp:revision>
  <cp:lastPrinted>2020-11-16T18:32:11Z</cp:lastPrinted>
  <dcterms:created xsi:type="dcterms:W3CDTF">2020-11-13T05:05:44Z</dcterms:created>
  <dcterms:modified xsi:type="dcterms:W3CDTF">2025-03-18T16:16:54Z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0x0101006E28F8A4D620554784C7E3916FE567FB</vt:lpwstr>
  </property>
</Properties>
</file>